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4"/>
    <p:sldMasterId id="2147483856" r:id="rId5"/>
    <p:sldMasterId id="2147483911" r:id="rId6"/>
    <p:sldMasterId id="2147483945" r:id="rId7"/>
  </p:sldMasterIdLst>
  <p:notesMasterIdLst>
    <p:notesMasterId r:id="rId37"/>
  </p:notesMasterIdLst>
  <p:sldIdLst>
    <p:sldId id="259" r:id="rId8"/>
    <p:sldId id="2147481681" r:id="rId9"/>
    <p:sldId id="2147481616" r:id="rId10"/>
    <p:sldId id="2147481673" r:id="rId11"/>
    <p:sldId id="2147481675" r:id="rId12"/>
    <p:sldId id="2147481676" r:id="rId13"/>
    <p:sldId id="2147481682" r:id="rId14"/>
    <p:sldId id="2147481683" r:id="rId15"/>
    <p:sldId id="2147481677" r:id="rId16"/>
    <p:sldId id="2147481695" r:id="rId17"/>
    <p:sldId id="2147481697" r:id="rId18"/>
    <p:sldId id="2147481699" r:id="rId19"/>
    <p:sldId id="2147481698" r:id="rId20"/>
    <p:sldId id="2147481701" r:id="rId21"/>
    <p:sldId id="2147481696" r:id="rId22"/>
    <p:sldId id="2147481679" r:id="rId23"/>
    <p:sldId id="2147481684" r:id="rId24"/>
    <p:sldId id="2147481685" r:id="rId25"/>
    <p:sldId id="2147481686" r:id="rId26"/>
    <p:sldId id="2147481687" r:id="rId27"/>
    <p:sldId id="2147481688" r:id="rId28"/>
    <p:sldId id="2147481689" r:id="rId29"/>
    <p:sldId id="2147481691" r:id="rId30"/>
    <p:sldId id="2147481692" r:id="rId31"/>
    <p:sldId id="2147481693" r:id="rId32"/>
    <p:sldId id="2147481680" r:id="rId33"/>
    <p:sldId id="2147481694" r:id="rId34"/>
    <p:sldId id="2147481700" r:id="rId35"/>
    <p:sldId id="214748167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4BC294D-EC0D-4792-ADE4-0AD3E0668C2D}">
          <p14:sldIdLst>
            <p14:sldId id="259"/>
            <p14:sldId id="2147481681"/>
            <p14:sldId id="2147481616"/>
            <p14:sldId id="2147481673"/>
            <p14:sldId id="2147481675"/>
            <p14:sldId id="2147481676"/>
            <p14:sldId id="2147481682"/>
            <p14:sldId id="2147481683"/>
            <p14:sldId id="2147481677"/>
            <p14:sldId id="2147481695"/>
            <p14:sldId id="2147481697"/>
            <p14:sldId id="2147481699"/>
            <p14:sldId id="2147481698"/>
            <p14:sldId id="2147481701"/>
            <p14:sldId id="2147481696"/>
            <p14:sldId id="2147481679"/>
            <p14:sldId id="2147481684"/>
            <p14:sldId id="2147481685"/>
            <p14:sldId id="2147481686"/>
            <p14:sldId id="2147481687"/>
            <p14:sldId id="2147481688"/>
            <p14:sldId id="2147481689"/>
            <p14:sldId id="2147481691"/>
            <p14:sldId id="2147481692"/>
            <p14:sldId id="2147481693"/>
            <p14:sldId id="2147481680"/>
            <p14:sldId id="2147481694"/>
            <p14:sldId id="2147481700"/>
            <p14:sldId id="2147481674"/>
          </p14:sldIdLst>
        </p14:section>
        <p14:section name="Market Opportunity" id="{50D76D8A-5692-4FDC-B003-CA89866F381A}">
          <p14:sldIdLst/>
        </p14:section>
        <p14:section name="IoT expansion/evolution optional" id="{5227DFA7-4B46-4F65-BB7E-45A0F250B8DF}">
          <p14:sldIdLst/>
        </p14:section>
        <p14:section name="Azure IoT Operations 100" id="{5986873F-3B41-4CDF-941B-46FA338B8B4F}">
          <p14:sldIdLst/>
        </p14:section>
        <p14:section name="CTA/resources" id="{802DC27D-4966-44AE-A0A4-A7CD3502FBEF}">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BCC03A-1E30-DAE9-4C20-A6B200E8B679}" name="Kam VedBrat" initials="KV" userId="S::kamv@windows.microsoft.com::c262c88a-055d-4fad-9b7c-036f00e6d256" providerId="AD"/>
  <p188:author id="{B5D9D73A-7678-406F-943F-A9A0AD1EBCDE}" name="Cody DeHaas" initials="CD" userId="S::codyd@silverfoxprod.com::c4fe4504-9514-46fc-a974-647f8cb46048" providerId="AD"/>
  <p188:author id="{ADABBA3F-4F4E-C2BA-DD1C-EF42F36B8C97}" name="Megha Tiwari" initials="MT" userId="S::meghat@microsoft.com::37c0ac6d-1578-4a27-b7f1-bc687db20ab8" providerId="AD"/>
  <p188:author id="{BB7E7659-BFF6-594D-7509-EE38129E1E32}" name="Skip Chilcott (PRIME 8 LLC)" initials="SC(8L" userId="S::v-schilcott@microsoft.com::1d3fc208-693c-462d-b3fc-d02ecb83e279" providerId="AD"/>
  <p188:author id="{A5D46A5A-7650-39C1-CA66-3638F3A3EBD8}" name="Lior Kamrat" initials="LK" userId="S::likamrat@microsoft.com::51e61f55-8b80-4e86-b936-84c85cd9db4c" providerId="AD"/>
  <p188:author id="{56971D62-7C4D-EBC8-A563-DF1B7B9A03B0}" name="Avneet Singh" initials="AS" userId="S::avneets@microsoft.com::fe9865a2-faeb-49fc-9526-a7c185a2b3de" providerId="AD"/>
  <p188:author id="{E4135464-72D7-975D-F0CD-F31D404F59CE}" name="John Chien" initials="" userId="S::jochien@microsoft.com::28715236-51ca-4f69-b2c6-f77a141f2564" providerId="AD"/>
  <p188:author id="{5C710666-F84F-4434-78A2-72FC720B6557}" name="Ricardo Mendes" initials="RM" userId="S::ricardom@microsoft.com::80da461c-5ebd-4cac-9ca2-09e4d81a2ee7" providerId="AD"/>
  <p188:author id="{AFDE1F71-A612-48E3-6577-9A4150B469C8}" name="Martin Tuip" initials="MT" userId="S::matuip@microsoft.com::b9740938-4ad0-4813-acaa-ae0bbcb96438" providerId="AD"/>
  <p188:author id="{79F0CAA9-0925-04D1-A7A2-13CCFA392179}" name="Gregory Greenidge" initials="GG" userId="S::gregoryg@silverfoxprod.com::dd595919-b634-40e6-b67c-7edab9ac13b3" providerId="AD"/>
  <p188:author id="{342E93AB-DCFD-79F7-C3B6-C9D6FCE686E6}" name="Lindsey Miller" initials="LM" userId="S::limiller@microsoft.com::423db18b-de20-4ceb-9a62-627d50e88871" providerId="AD"/>
  <p188:author id="{5C5E6CD4-4DDB-C020-2549-BCB6C41A622E}" name="Stacy Crook" initials="SC" userId="S::stacycrook@microsoft.com::877e2ece-04b0-404c-9ddb-6b87053275b6" providerId="AD"/>
  <p188:author id="{A3A847DE-A9E8-9EB4-ADE4-40F71F28082C}" name="John Chien" initials="JC" userId="John Chien" providerId="None"/>
  <p188:author id="{BE16C8F5-9131-B0FD-8F9E-664D8B6134F3}" name="Brittany Hart" initials="BH" userId="S::brittanyh@silverfoxprod.com::0b940bb1-f19f-4ede-b667-81bd2230cbc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BC0F"/>
    <a:srgbClr val="FE9047"/>
    <a:srgbClr val="F37732"/>
    <a:srgbClr val="52B310"/>
    <a:srgbClr val="9D72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B6AA6-CCBB-45AD-8E9D-BCD1D7CF892C}" v="6" dt="2023-11-02T15:23:52.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6" autoAdjust="0"/>
    <p:restoredTop sz="96242" autoAdjust="0"/>
  </p:normalViewPr>
  <p:slideViewPr>
    <p:cSldViewPr snapToGrid="0">
      <p:cViewPr varScale="1">
        <p:scale>
          <a:sx n="152" d="100"/>
          <a:sy n="152" d="100"/>
        </p:scale>
        <p:origin x="72" y="100"/>
      </p:cViewPr>
      <p:guideLst/>
    </p:cSldViewPr>
  </p:slideViewPr>
  <p:outlineViewPr>
    <p:cViewPr>
      <p:scale>
        <a:sx n="33" d="100"/>
        <a:sy n="33" d="100"/>
      </p:scale>
      <p:origin x="0" y="-5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177A0-A9C3-4374-8A2C-29B681E3C90A}"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18D8F-7210-44DF-9AAD-97CF93FF7244}" type="slidenum">
              <a:rPr lang="en-US" smtClean="0"/>
              <a:t>‹#›</a:t>
            </a:fld>
            <a:endParaRPr lang="en-US"/>
          </a:p>
        </p:txBody>
      </p:sp>
    </p:spTree>
    <p:extLst>
      <p:ext uri="{BB962C8B-B14F-4D97-AF65-F5344CB8AC3E}">
        <p14:creationId xmlns:p14="http://schemas.microsoft.com/office/powerpoint/2010/main" val="4014290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r>
              <a:rPr lang="en-US" dirty="0"/>
              <a:t> </a:t>
            </a:r>
          </a:p>
          <a:p>
            <a:r>
              <a:rPr lang="en-US" dirty="0"/>
              <a:t>Speaker Introduction (role)</a:t>
            </a:r>
          </a:p>
          <a:p>
            <a:r>
              <a:rPr lang="en-US" dirty="0"/>
              <a:t>Context setting: Today, we are here to learn more about our latest offering Azure IoT Operations, now in Public Preview. Azure IoT Operations expands our in-market Azure IoT portfolio with a modular set of Arc-enabled services that help organizations onboard assets, capture insights, and take actions to scale the transformation of their physical operations.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589FEC-4AD4-429B-AB23-FC1372C732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667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10</a:t>
            </a:fld>
            <a:endParaRPr lang="en-US"/>
          </a:p>
        </p:txBody>
      </p:sp>
    </p:spTree>
    <p:extLst>
      <p:ext uri="{BB962C8B-B14F-4D97-AF65-F5344CB8AC3E}">
        <p14:creationId xmlns:p14="http://schemas.microsoft.com/office/powerpoint/2010/main" val="334387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11</a:t>
            </a:fld>
            <a:endParaRPr lang="en-US"/>
          </a:p>
        </p:txBody>
      </p:sp>
    </p:spTree>
    <p:extLst>
      <p:ext uri="{BB962C8B-B14F-4D97-AF65-F5344CB8AC3E}">
        <p14:creationId xmlns:p14="http://schemas.microsoft.com/office/powerpoint/2010/main" val="1148149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12</a:t>
            </a:fld>
            <a:endParaRPr lang="en-US"/>
          </a:p>
        </p:txBody>
      </p:sp>
    </p:spTree>
    <p:extLst>
      <p:ext uri="{BB962C8B-B14F-4D97-AF65-F5344CB8AC3E}">
        <p14:creationId xmlns:p14="http://schemas.microsoft.com/office/powerpoint/2010/main" val="124485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13</a:t>
            </a:fld>
            <a:endParaRPr lang="en-US"/>
          </a:p>
        </p:txBody>
      </p:sp>
    </p:spTree>
    <p:extLst>
      <p:ext uri="{BB962C8B-B14F-4D97-AF65-F5344CB8AC3E}">
        <p14:creationId xmlns:p14="http://schemas.microsoft.com/office/powerpoint/2010/main" val="429217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14</a:t>
            </a:fld>
            <a:endParaRPr lang="en-US"/>
          </a:p>
        </p:txBody>
      </p:sp>
    </p:spTree>
    <p:extLst>
      <p:ext uri="{BB962C8B-B14F-4D97-AF65-F5344CB8AC3E}">
        <p14:creationId xmlns:p14="http://schemas.microsoft.com/office/powerpoint/2010/main" val="25662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15</a:t>
            </a:fld>
            <a:endParaRPr lang="en-US"/>
          </a:p>
        </p:txBody>
      </p:sp>
    </p:spTree>
    <p:extLst>
      <p:ext uri="{BB962C8B-B14F-4D97-AF65-F5344CB8AC3E}">
        <p14:creationId xmlns:p14="http://schemas.microsoft.com/office/powerpoint/2010/main" val="236304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16</a:t>
            </a:fld>
            <a:endParaRPr lang="en-US"/>
          </a:p>
        </p:txBody>
      </p:sp>
    </p:spTree>
    <p:extLst>
      <p:ext uri="{BB962C8B-B14F-4D97-AF65-F5344CB8AC3E}">
        <p14:creationId xmlns:p14="http://schemas.microsoft.com/office/powerpoint/2010/main" val="2742288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17</a:t>
            </a:fld>
            <a:endParaRPr lang="en-US"/>
          </a:p>
        </p:txBody>
      </p:sp>
    </p:spTree>
    <p:extLst>
      <p:ext uri="{BB962C8B-B14F-4D97-AF65-F5344CB8AC3E}">
        <p14:creationId xmlns:p14="http://schemas.microsoft.com/office/powerpoint/2010/main" val="2553579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18</a:t>
            </a:fld>
            <a:endParaRPr lang="en-US"/>
          </a:p>
        </p:txBody>
      </p:sp>
    </p:spTree>
    <p:extLst>
      <p:ext uri="{BB962C8B-B14F-4D97-AF65-F5344CB8AC3E}">
        <p14:creationId xmlns:p14="http://schemas.microsoft.com/office/powerpoint/2010/main" val="196975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19</a:t>
            </a:fld>
            <a:endParaRPr lang="en-US"/>
          </a:p>
        </p:txBody>
      </p:sp>
    </p:spTree>
    <p:extLst>
      <p:ext uri="{BB962C8B-B14F-4D97-AF65-F5344CB8AC3E}">
        <p14:creationId xmlns:p14="http://schemas.microsoft.com/office/powerpoint/2010/main" val="10575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p>
          <a:p>
            <a:r>
              <a:rPr lang="en-US" sz="1200" spc="0" dirty="0">
                <a:solidFill>
                  <a:schemeClr val="accent1"/>
                </a:solidFill>
              </a:rPr>
              <a:t>Azure IoT Operations is in Public Preview right now, we’d love for you to get started with it today. Checkout the link on the slide as a next step in your exploration. </a:t>
            </a:r>
            <a:endParaRPr lang="en-US" dirty="0"/>
          </a:p>
        </p:txBody>
      </p:sp>
      <p:sp>
        <p:nvSpPr>
          <p:cNvPr id="4" name="Slide Number Placeholder 3"/>
          <p:cNvSpPr>
            <a:spLocks noGrp="1"/>
          </p:cNvSpPr>
          <p:nvPr>
            <p:ph type="sldNum" sz="quarter" idx="5"/>
          </p:nvPr>
        </p:nvSpPr>
        <p:spPr/>
        <p:txBody>
          <a:bodyPr/>
          <a:lstStyle/>
          <a:p>
            <a:fld id="{32318D8F-7210-44DF-9AAD-97CF93FF7244}" type="slidenum">
              <a:rPr lang="en-US" smtClean="0"/>
              <a:t>2</a:t>
            </a:fld>
            <a:endParaRPr lang="en-US"/>
          </a:p>
        </p:txBody>
      </p:sp>
    </p:spTree>
    <p:extLst>
      <p:ext uri="{BB962C8B-B14F-4D97-AF65-F5344CB8AC3E}">
        <p14:creationId xmlns:p14="http://schemas.microsoft.com/office/powerpoint/2010/main" val="1205477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20</a:t>
            </a:fld>
            <a:endParaRPr lang="en-US"/>
          </a:p>
        </p:txBody>
      </p:sp>
    </p:spTree>
    <p:extLst>
      <p:ext uri="{BB962C8B-B14F-4D97-AF65-F5344CB8AC3E}">
        <p14:creationId xmlns:p14="http://schemas.microsoft.com/office/powerpoint/2010/main" val="3400232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21</a:t>
            </a:fld>
            <a:endParaRPr lang="en-US"/>
          </a:p>
        </p:txBody>
      </p:sp>
    </p:spTree>
    <p:extLst>
      <p:ext uri="{BB962C8B-B14F-4D97-AF65-F5344CB8AC3E}">
        <p14:creationId xmlns:p14="http://schemas.microsoft.com/office/powerpoint/2010/main" val="744035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22</a:t>
            </a:fld>
            <a:endParaRPr lang="en-US"/>
          </a:p>
        </p:txBody>
      </p:sp>
    </p:spTree>
    <p:extLst>
      <p:ext uri="{BB962C8B-B14F-4D97-AF65-F5344CB8AC3E}">
        <p14:creationId xmlns:p14="http://schemas.microsoft.com/office/powerpoint/2010/main" val="7948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23</a:t>
            </a:fld>
            <a:endParaRPr lang="en-US"/>
          </a:p>
        </p:txBody>
      </p:sp>
    </p:spTree>
    <p:extLst>
      <p:ext uri="{BB962C8B-B14F-4D97-AF65-F5344CB8AC3E}">
        <p14:creationId xmlns:p14="http://schemas.microsoft.com/office/powerpoint/2010/main" val="1032412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24</a:t>
            </a:fld>
            <a:endParaRPr lang="en-US"/>
          </a:p>
        </p:txBody>
      </p:sp>
    </p:spTree>
    <p:extLst>
      <p:ext uri="{BB962C8B-B14F-4D97-AF65-F5344CB8AC3E}">
        <p14:creationId xmlns:p14="http://schemas.microsoft.com/office/powerpoint/2010/main" val="3568565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25</a:t>
            </a:fld>
            <a:endParaRPr lang="en-US"/>
          </a:p>
        </p:txBody>
      </p:sp>
    </p:spTree>
    <p:extLst>
      <p:ext uri="{BB962C8B-B14F-4D97-AF65-F5344CB8AC3E}">
        <p14:creationId xmlns:p14="http://schemas.microsoft.com/office/powerpoint/2010/main" val="2286918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26</a:t>
            </a:fld>
            <a:endParaRPr lang="en-US"/>
          </a:p>
        </p:txBody>
      </p:sp>
    </p:spTree>
    <p:extLst>
      <p:ext uri="{BB962C8B-B14F-4D97-AF65-F5344CB8AC3E}">
        <p14:creationId xmlns:p14="http://schemas.microsoft.com/office/powerpoint/2010/main" val="2505290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27</a:t>
            </a:fld>
            <a:endParaRPr lang="en-US"/>
          </a:p>
        </p:txBody>
      </p:sp>
    </p:spTree>
    <p:extLst>
      <p:ext uri="{BB962C8B-B14F-4D97-AF65-F5344CB8AC3E}">
        <p14:creationId xmlns:p14="http://schemas.microsoft.com/office/powerpoint/2010/main" val="2520074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28</a:t>
            </a:fld>
            <a:endParaRPr lang="en-US"/>
          </a:p>
        </p:txBody>
      </p:sp>
    </p:spTree>
    <p:extLst>
      <p:ext uri="{BB962C8B-B14F-4D97-AF65-F5344CB8AC3E}">
        <p14:creationId xmlns:p14="http://schemas.microsoft.com/office/powerpoint/2010/main" val="217879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p>
          <a:p>
            <a:r>
              <a:rPr lang="en-US" dirty="0"/>
              <a:t>Finally, we have several resources to learn more about Azure IoT Operations and Azure for Manufacturing that are listed here on this slide. </a:t>
            </a:r>
          </a:p>
        </p:txBody>
      </p:sp>
      <p:sp>
        <p:nvSpPr>
          <p:cNvPr id="4" name="Slide Number Placeholder 3"/>
          <p:cNvSpPr>
            <a:spLocks noGrp="1"/>
          </p:cNvSpPr>
          <p:nvPr>
            <p:ph type="sldNum" sz="quarter" idx="5"/>
          </p:nvPr>
        </p:nvSpPr>
        <p:spPr/>
        <p:txBody>
          <a:bodyPr/>
          <a:lstStyle/>
          <a:p>
            <a:fld id="{32318D8F-7210-44DF-9AAD-97CF93FF7244}" type="slidenum">
              <a:rPr lang="en-US" smtClean="0"/>
              <a:t>29</a:t>
            </a:fld>
            <a:endParaRPr lang="en-US"/>
          </a:p>
        </p:txBody>
      </p:sp>
    </p:spTree>
    <p:extLst>
      <p:ext uri="{BB962C8B-B14F-4D97-AF65-F5344CB8AC3E}">
        <p14:creationId xmlns:p14="http://schemas.microsoft.com/office/powerpoint/2010/main" val="126409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the Outline/agenda as needed</a:t>
            </a:r>
          </a:p>
        </p:txBody>
      </p:sp>
      <p:sp>
        <p:nvSpPr>
          <p:cNvPr id="4" name="Slide Number Placeholder 3"/>
          <p:cNvSpPr>
            <a:spLocks noGrp="1"/>
          </p:cNvSpPr>
          <p:nvPr>
            <p:ph type="sldNum" sz="quarter" idx="5"/>
          </p:nvPr>
        </p:nvSpPr>
        <p:spPr/>
        <p:txBody>
          <a:bodyPr/>
          <a:lstStyle/>
          <a:p>
            <a:fld id="{32318D8F-7210-44DF-9AAD-97CF93FF7244}" type="slidenum">
              <a:rPr lang="en-US" smtClean="0"/>
              <a:t>3</a:t>
            </a:fld>
            <a:endParaRPr lang="en-US"/>
          </a:p>
        </p:txBody>
      </p:sp>
    </p:spTree>
    <p:extLst>
      <p:ext uri="{BB962C8B-B14F-4D97-AF65-F5344CB8AC3E}">
        <p14:creationId xmlns:p14="http://schemas.microsoft.com/office/powerpoint/2010/main" val="386406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4</a:t>
            </a:fld>
            <a:endParaRPr lang="en-US"/>
          </a:p>
        </p:txBody>
      </p:sp>
    </p:spTree>
    <p:extLst>
      <p:ext uri="{BB962C8B-B14F-4D97-AF65-F5344CB8AC3E}">
        <p14:creationId xmlns:p14="http://schemas.microsoft.com/office/powerpoint/2010/main" val="337658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5</a:t>
            </a:fld>
            <a:endParaRPr lang="en-US"/>
          </a:p>
        </p:txBody>
      </p:sp>
    </p:spTree>
    <p:extLst>
      <p:ext uri="{BB962C8B-B14F-4D97-AF65-F5344CB8AC3E}">
        <p14:creationId xmlns:p14="http://schemas.microsoft.com/office/powerpoint/2010/main" val="406031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6</a:t>
            </a:fld>
            <a:endParaRPr lang="en-US"/>
          </a:p>
        </p:txBody>
      </p:sp>
    </p:spTree>
    <p:extLst>
      <p:ext uri="{BB962C8B-B14F-4D97-AF65-F5344CB8AC3E}">
        <p14:creationId xmlns:p14="http://schemas.microsoft.com/office/powerpoint/2010/main" val="399437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7</a:t>
            </a:fld>
            <a:endParaRPr lang="en-US"/>
          </a:p>
        </p:txBody>
      </p:sp>
    </p:spTree>
    <p:extLst>
      <p:ext uri="{BB962C8B-B14F-4D97-AF65-F5344CB8AC3E}">
        <p14:creationId xmlns:p14="http://schemas.microsoft.com/office/powerpoint/2010/main" val="3310402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8</a:t>
            </a:fld>
            <a:endParaRPr lang="en-US"/>
          </a:p>
        </p:txBody>
      </p:sp>
    </p:spTree>
    <p:extLst>
      <p:ext uri="{BB962C8B-B14F-4D97-AF65-F5344CB8AC3E}">
        <p14:creationId xmlns:p14="http://schemas.microsoft.com/office/powerpoint/2010/main" val="582370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mn-cs"/>
              </a:rPr>
              <a:t>Talking Points:</a:t>
            </a:r>
            <a:endParaRPr lang="en-US" sz="12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Azure IoT plays a key role in customers digital transformation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a typeface="Segoe UI" pitchFamily="34" charset="0"/>
                <a:cs typeface="Segoe UI" pitchFamily="34" charset="0"/>
              </a:rPr>
              <a:t>We are expanding our IoT Portfolio to support customers evolving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Our existing product portfolio has always been about more than just technology; they are about enabling customer’s possibilities. We're not just connecting devices; we're reimagining how products can redefine user experiences and expand their capabilities. In a world where every second counts, our solutions help customers gain better control and oversight over vast device landscapes, no matter their scale. And it's not just about creating new hardware; it's about crafting gateways for end-users to unlock untapped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But innovation is an ongoing journey that evolves with changing landscape and our customers needs. More and more, we are seeing customers leveraging IoT to not just reimagine their products, but also to transform their physical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öhne"/>
              </a:rPr>
              <a:t>For example, an OEM can </a:t>
            </a:r>
            <a:r>
              <a:rPr lang="en-US" b="1" i="0" dirty="0">
                <a:effectLst/>
                <a:latin typeface="Söhne"/>
              </a:rPr>
              <a:t>use IoT data to improve their products or create new business models</a:t>
            </a:r>
            <a:r>
              <a:rPr lang="en-US" b="0" i="0" dirty="0">
                <a:effectLst/>
                <a:latin typeface="Söhne"/>
              </a:rPr>
              <a:t>. As they gain </a:t>
            </a:r>
            <a:r>
              <a:rPr lang="en-US" b="1" i="0" dirty="0">
                <a:effectLst/>
                <a:latin typeface="Söhne"/>
              </a:rPr>
              <a:t>insights from their connected products</a:t>
            </a:r>
            <a:r>
              <a:rPr lang="en-US" b="0" i="0" dirty="0">
                <a:effectLst/>
                <a:latin typeface="Söhne"/>
              </a:rPr>
              <a:t>, they can </a:t>
            </a:r>
            <a:r>
              <a:rPr lang="en-US" b="1" i="0" dirty="0">
                <a:effectLst/>
                <a:latin typeface="Söhne"/>
              </a:rPr>
              <a:t>leverage this data to optimize their physical operations and improve their overall performance</a:t>
            </a:r>
            <a:r>
              <a:rPr lang="en-US" b="0" i="0" dirty="0">
                <a:effectLst/>
                <a:latin typeface="Söhne"/>
              </a:rPr>
              <a:t>.  This might involve </a:t>
            </a:r>
            <a:r>
              <a:rPr lang="en-US" b="1" i="0" dirty="0">
                <a:effectLst/>
                <a:latin typeface="Söhne"/>
              </a:rPr>
              <a:t>adding sensors to manufactured goods to offer them as a service and gain deeper insights into how they perform in production</a:t>
            </a:r>
            <a:r>
              <a:rPr lang="en-US" b="0" i="0" dirty="0">
                <a:solidFill>
                  <a:srgbClr val="D1D5DB"/>
                </a:solidFill>
                <a:effectLst/>
                <a:latin typeface="Söhne"/>
              </a:rPr>
              <a:t>.</a:t>
            </a: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Segoe UI" pitchFamily="34" charset="0"/>
                <a:cs typeface="Segoe UI" pitchFamily="34" charset="0"/>
              </a:rPr>
              <a:t>This is why we’re adding Azure IoT Operations to our IoT portfolio. </a:t>
            </a:r>
          </a:p>
        </p:txBody>
      </p:sp>
      <p:sp>
        <p:nvSpPr>
          <p:cNvPr id="4" name="Slide Number Placeholder 3"/>
          <p:cNvSpPr>
            <a:spLocks noGrp="1"/>
          </p:cNvSpPr>
          <p:nvPr>
            <p:ph type="sldNum" sz="quarter" idx="5"/>
          </p:nvPr>
        </p:nvSpPr>
        <p:spPr/>
        <p:txBody>
          <a:bodyPr/>
          <a:lstStyle/>
          <a:p>
            <a:fld id="{16403C97-D984-4A4B-8DB6-EABD89C44A12}" type="slidenum">
              <a:rPr lang="en-US" smtClean="0"/>
              <a:t>9</a:t>
            </a:fld>
            <a:endParaRPr lang="en-US"/>
          </a:p>
        </p:txBody>
      </p:sp>
    </p:spTree>
    <p:extLst>
      <p:ext uri="{BB962C8B-B14F-4D97-AF65-F5344CB8AC3E}">
        <p14:creationId xmlns:p14="http://schemas.microsoft.com/office/powerpoint/2010/main" val="834440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40.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51.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7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5785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8397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36152976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1610358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011943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w/ MS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918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8616" y="4847661"/>
            <a:ext cx="9594548" cy="553998"/>
          </a:xfrm>
        </p:spPr>
        <p:txBody>
          <a:bodyPr/>
          <a:lstStyle>
            <a:lvl1pPr>
              <a:defRPr sz="1800">
                <a:solidFill>
                  <a:schemeClr val="bg1"/>
                </a:solidFill>
              </a:defRPr>
            </a:lvl1pPr>
            <a:lvl2pPr>
              <a:defRPr sz="1800">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68616" y="3308838"/>
            <a:ext cx="9592087" cy="1514261"/>
          </a:xfrm>
          <a:noFill/>
        </p:spPr>
        <p:txBody>
          <a:bodyPr lIns="0" tIns="0" rIns="0" bIns="182880" anchor="b" anchorCtr="0"/>
          <a:lstStyle>
            <a:lvl1pPr>
              <a:defRPr sz="4800"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8615" y="473796"/>
            <a:ext cx="1335673" cy="190278"/>
          </a:xfrm>
          <a:prstGeom prst="rect">
            <a:avLst/>
          </a:prstGeom>
        </p:spPr>
      </p:pic>
    </p:spTree>
    <p:extLst>
      <p:ext uri="{BB962C8B-B14F-4D97-AF65-F5344CB8AC3E}">
        <p14:creationId xmlns:p14="http://schemas.microsoft.com/office/powerpoint/2010/main" val="189702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8A63-25E8-4B3E-8FDB-3DC2066AC8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9B3F58-6D77-43C6-893D-3400E33BCE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102FC0-AC3F-4505-8E1A-CC4787A6BC37}"/>
              </a:ext>
            </a:extLst>
          </p:cNvPr>
          <p:cNvSpPr>
            <a:spLocks noGrp="1"/>
          </p:cNvSpPr>
          <p:nvPr>
            <p:ph type="dt" sz="half" idx="10"/>
          </p:nvPr>
        </p:nvSpPr>
        <p:spPr/>
        <p:txBody>
          <a:bodyPr/>
          <a:lstStyle/>
          <a:p>
            <a:fld id="{9BAB26AB-B0B2-4F3E-B5E4-DBA8502114DB}" type="datetimeFigureOut">
              <a:rPr lang="en-US" smtClean="0"/>
              <a:t>6/24/2024</a:t>
            </a:fld>
            <a:endParaRPr lang="en-US"/>
          </a:p>
        </p:txBody>
      </p:sp>
      <p:sp>
        <p:nvSpPr>
          <p:cNvPr id="5" name="Footer Placeholder 4">
            <a:extLst>
              <a:ext uri="{FF2B5EF4-FFF2-40B4-BE49-F238E27FC236}">
                <a16:creationId xmlns:a16="http://schemas.microsoft.com/office/drawing/2014/main" id="{3B2DDE64-B83E-4AA4-8EA2-4E2B5AA3F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DC117-1805-4A39-91B1-4B8AA1F3AEFF}"/>
              </a:ext>
            </a:extLst>
          </p:cNvPr>
          <p:cNvSpPr>
            <a:spLocks noGrp="1"/>
          </p:cNvSpPr>
          <p:nvPr>
            <p:ph type="sldNum" sz="quarter" idx="12"/>
          </p:nvPr>
        </p:nvSpPr>
        <p:spPr/>
        <p:txBody>
          <a:bodyPr/>
          <a:lstStyle/>
          <a:p>
            <a:fld id="{0B74E564-9229-4D06-B659-7FE0543352D4}" type="slidenum">
              <a:rPr lang="en-US" smtClean="0"/>
              <a:t>‹#›</a:t>
            </a:fld>
            <a:endParaRPr lang="en-US"/>
          </a:p>
        </p:txBody>
      </p:sp>
    </p:spTree>
    <p:extLst>
      <p:ext uri="{BB962C8B-B14F-4D97-AF65-F5344CB8AC3E}">
        <p14:creationId xmlns:p14="http://schemas.microsoft.com/office/powerpoint/2010/main" val="3335332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1148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819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205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81738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8544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72956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980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23805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549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454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4160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7500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94719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8237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789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3212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693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7808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782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91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Picture 3" descr="A logo with white text&#10;&#10;Description automatically generated">
            <a:extLst>
              <a:ext uri="{FF2B5EF4-FFF2-40B4-BE49-F238E27FC236}">
                <a16:creationId xmlns:a16="http://schemas.microsoft.com/office/drawing/2014/main" id="{689FDFE0-970B-69C9-E0D1-11EB27D1A8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674" y="197768"/>
            <a:ext cx="2312727" cy="1221588"/>
          </a:xfrm>
          <a:prstGeom prst="rect">
            <a:avLst/>
          </a:prstGeom>
        </p:spPr>
      </p:pic>
    </p:spTree>
    <p:extLst>
      <p:ext uri="{BB962C8B-B14F-4D97-AF65-F5344CB8AC3E}">
        <p14:creationId xmlns:p14="http://schemas.microsoft.com/office/powerpoint/2010/main" val="255091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12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2385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3227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2746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98699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5550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218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551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61197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841355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0961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92299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099807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3958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139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926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125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94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67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584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032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332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3639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894297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995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 Titl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8BE07C-465A-2981-2C77-52EF68B66C18}"/>
              </a:ext>
            </a:extLst>
          </p:cNvPr>
          <p:cNvSpPr/>
          <p:nvPr userDrawn="1"/>
        </p:nvSpPr>
        <p:spPr bwMode="auto">
          <a:xfrm>
            <a:off x="-1" y="5124450"/>
            <a:ext cx="3649471" cy="173355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010025" y="588962"/>
            <a:ext cx="7596757" cy="430887"/>
          </a:xfrm>
        </p:spPr>
        <p:txBody>
          <a:bodyPr anchor="t" anchorCtr="0"/>
          <a:lstStyle>
            <a:lvl1pPr algn="l">
              <a:defRPr sz="28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619822" y="5537994"/>
            <a:ext cx="2409825" cy="906462"/>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0"/>
            <a:ext cx="3649471" cy="5124450"/>
          </a:xfrm>
          <a:blipFill dpi="0" rotWithShape="1">
            <a:blip r:embed="rId2"/>
            <a:srcRect/>
            <a:stretch>
              <a:fillRect l="-33000" r="-32000"/>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40B0351C-2DE9-5A78-0892-F6C9D1C1A980}"/>
              </a:ext>
            </a:extLst>
          </p:cNvPr>
          <p:cNvSpPr>
            <a:spLocks noGrp="1"/>
          </p:cNvSpPr>
          <p:nvPr>
            <p:ph type="body" sz="quarter" idx="17"/>
          </p:nvPr>
        </p:nvSpPr>
        <p:spPr>
          <a:xfrm>
            <a:off x="4009967" y="1503475"/>
            <a:ext cx="7591483" cy="4765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9" name="Straight Connector 8">
            <a:extLst>
              <a:ext uri="{FF2B5EF4-FFF2-40B4-BE49-F238E27FC236}">
                <a16:creationId xmlns:a16="http://schemas.microsoft.com/office/drawing/2014/main" id="{5808D6D4-4F0F-9FFC-3F96-091DEABC97A4}"/>
              </a:ext>
            </a:extLst>
          </p:cNvPr>
          <p:cNvCxnSpPr>
            <a:cxnSpLocks/>
          </p:cNvCxnSpPr>
          <p:nvPr userDrawn="1"/>
        </p:nvCxnSpPr>
        <p:spPr>
          <a:xfrm>
            <a:off x="3657601" y="0"/>
            <a:ext cx="0" cy="6858000"/>
          </a:xfrm>
          <a:prstGeom prst="line">
            <a:avLst/>
          </a:prstGeom>
          <a:solidFill>
            <a:schemeClr val="bg1"/>
          </a:solidFill>
          <a:ln w="19050" cap="flat">
            <a:gradFill flip="none" rotWithShape="1">
              <a:gsLst>
                <a:gs pos="5000">
                  <a:srgbClr val="0078D4"/>
                </a:gs>
                <a:gs pos="95000">
                  <a:srgbClr val="50E6FF"/>
                </a:gs>
              </a:gsLst>
              <a:lin ang="2700000" scaled="0"/>
              <a:tileRect/>
            </a:gradFill>
            <a:prstDash val="solid"/>
            <a:miter/>
          </a:ln>
        </p:spPr>
      </p:cxnSp>
    </p:spTree>
    <p:extLst>
      <p:ext uri="{BB962C8B-B14F-4D97-AF65-F5344CB8AC3E}">
        <p14:creationId xmlns:p14="http://schemas.microsoft.com/office/powerpoint/2010/main" val="2726796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36" userDrawn="1">
          <p15:clr>
            <a:srgbClr val="5ACBF0"/>
          </p15:clr>
        </p15:guide>
        <p15:guide id="12" pos="2876">
          <p15:clr>
            <a:srgbClr val="5ACBF0"/>
          </p15:clr>
        </p15:guide>
        <p15:guide id="13" pos="4807">
          <p15:clr>
            <a:srgbClr val="5ACBF0"/>
          </p15:clr>
        </p15:guide>
        <p15:guide id="14" pos="6768" userDrawn="1">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verview, Header + Bullet x2, Diagram">
    <p:spTree>
      <p:nvGrpSpPr>
        <p:cNvPr id="1" name=""/>
        <p:cNvGrpSpPr/>
        <p:nvPr/>
      </p:nvGrpSpPr>
      <p:grpSpPr>
        <a:xfrm>
          <a:off x="0" y="0"/>
          <a:ext cx="0" cy="0"/>
          <a:chOff x="0" y="0"/>
          <a:chExt cx="0" cy="0"/>
        </a:xfrm>
      </p:grpSpPr>
      <p:sp>
        <p:nvSpPr>
          <p:cNvPr id="3" name="Rectangle: Rounded Corners 161">
            <a:extLst>
              <a:ext uri="{FF2B5EF4-FFF2-40B4-BE49-F238E27FC236}">
                <a16:creationId xmlns:a16="http://schemas.microsoft.com/office/drawing/2014/main" id="{D1D9DB9D-F297-64AC-B500-BB35C626AFA9}"/>
              </a:ext>
              <a:ext uri="{C183D7F6-B498-43B3-948B-1728B52AA6E4}">
                <adec:decorative xmlns:adec="http://schemas.microsoft.com/office/drawing/2017/decorative" val="1"/>
              </a:ext>
            </a:extLst>
          </p:cNvPr>
          <p:cNvSpPr/>
          <p:nvPr userDrawn="1"/>
        </p:nvSpPr>
        <p:spPr bwMode="auto">
          <a:xfrm>
            <a:off x="293687" y="292100"/>
            <a:ext cx="5183187" cy="6565900"/>
          </a:xfrm>
          <a:prstGeom prst="round2SameRect">
            <a:avLst>
              <a:gd name="adj1" fmla="val 2884"/>
              <a:gd name="adj2" fmla="val 0"/>
            </a:avLst>
          </a:prstGeom>
          <a:solidFill>
            <a:srgbClr val="262626"/>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lgn="ctr" defTabSz="932519" fontAlgn="base">
              <a:lnSpc>
                <a:spcPct val="90000"/>
              </a:lnSpc>
              <a:spcBef>
                <a:spcPct val="0"/>
              </a:spcBef>
              <a:spcAft>
                <a:spcPct val="0"/>
              </a:spcAft>
              <a:buFont typeface="Arial" panose="020B0604020202020204" pitchFamily="34" charset="0"/>
              <a:buChar char="•"/>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947874E0-7AC4-0627-847A-6DC46F4C2262}"/>
              </a:ext>
            </a:extLst>
          </p:cNvPr>
          <p:cNvSpPr>
            <a:spLocks noGrp="1"/>
          </p:cNvSpPr>
          <p:nvPr>
            <p:ph type="title"/>
          </p:nvPr>
        </p:nvSpPr>
        <p:spPr>
          <a:xfrm>
            <a:off x="588263" y="457200"/>
            <a:ext cx="3744912" cy="553998"/>
          </a:xfrm>
        </p:spPr>
        <p:txBody>
          <a:bodyPr/>
          <a:lstStyle/>
          <a:p>
            <a:r>
              <a:rPr lang="en-US"/>
              <a:t>Click to edit Master title style</a:t>
            </a:r>
            <a:endParaRPr lang="en-GB"/>
          </a:p>
        </p:txBody>
      </p:sp>
      <p:sp>
        <p:nvSpPr>
          <p:cNvPr id="5" name="Text Placeholder 4">
            <a:extLst>
              <a:ext uri="{FF2B5EF4-FFF2-40B4-BE49-F238E27FC236}">
                <a16:creationId xmlns:a16="http://schemas.microsoft.com/office/drawing/2014/main" id="{79897FE7-96D1-4382-1656-81A0431E4FE5}"/>
              </a:ext>
            </a:extLst>
          </p:cNvPr>
          <p:cNvSpPr>
            <a:spLocks noGrp="1"/>
          </p:cNvSpPr>
          <p:nvPr>
            <p:ph type="body" sz="quarter" idx="10" hasCustomPrompt="1"/>
          </p:nvPr>
        </p:nvSpPr>
        <p:spPr>
          <a:xfrm>
            <a:off x="588963" y="3341596"/>
            <a:ext cx="3744912" cy="307777"/>
          </a:xfrm>
        </p:spPr>
        <p:txBody>
          <a:bodyPr/>
          <a:lstStyle>
            <a:lvl1pPr marL="0" indent="0">
              <a:buNone/>
              <a:defRPr sz="2000">
                <a:solidFill>
                  <a:schemeClr val="accent1"/>
                </a:solidFill>
                <a:latin typeface="+mj-lt"/>
              </a:defRPr>
            </a:lvl1pPr>
          </a:lstStyle>
          <a:p>
            <a:pPr lvl="0"/>
            <a:r>
              <a:rPr lang="en-US"/>
              <a:t>Click to add header</a:t>
            </a:r>
            <a:endParaRPr lang="en-GB"/>
          </a:p>
        </p:txBody>
      </p:sp>
      <p:sp>
        <p:nvSpPr>
          <p:cNvPr id="7" name="Text Placeholder 4">
            <a:extLst>
              <a:ext uri="{FF2B5EF4-FFF2-40B4-BE49-F238E27FC236}">
                <a16:creationId xmlns:a16="http://schemas.microsoft.com/office/drawing/2014/main" id="{C4E7AD0D-BEDB-B12F-1803-87EBD2F941A6}"/>
              </a:ext>
            </a:extLst>
          </p:cNvPr>
          <p:cNvSpPr>
            <a:spLocks noGrp="1"/>
          </p:cNvSpPr>
          <p:nvPr>
            <p:ph type="body" sz="quarter" idx="11" hasCustomPrompt="1"/>
          </p:nvPr>
        </p:nvSpPr>
        <p:spPr>
          <a:xfrm>
            <a:off x="588963" y="3690450"/>
            <a:ext cx="3744912" cy="837152"/>
          </a:xfrm>
        </p:spPr>
        <p:txBody>
          <a:bodyPr/>
          <a:lstStyle>
            <a:lvl1pPr marL="285750" indent="-285750">
              <a:buFont typeface="Arial" panose="020B0604020202020204" pitchFamily="34" charset="0"/>
              <a:buChar char="•"/>
              <a:defRPr sz="1600">
                <a:solidFill>
                  <a:schemeClr val="tx1"/>
                </a:solidFill>
                <a:latin typeface="+mn-lt"/>
              </a:defRPr>
            </a:lvl1pPr>
          </a:lstStyle>
          <a:p>
            <a:pPr lvl="0"/>
            <a:r>
              <a:rPr lang="en-US"/>
              <a:t>Click to add 2–3 bullet points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endParaRPr lang="en-GB"/>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p>
        </p:txBody>
      </p:sp>
      <p:sp>
        <p:nvSpPr>
          <p:cNvPr id="10" name="Text Placeholder 4">
            <a:extLst>
              <a:ext uri="{FF2B5EF4-FFF2-40B4-BE49-F238E27FC236}">
                <a16:creationId xmlns:a16="http://schemas.microsoft.com/office/drawing/2014/main" id="{709083DE-5950-0866-5C39-F86BD612D1A5}"/>
              </a:ext>
            </a:extLst>
          </p:cNvPr>
          <p:cNvSpPr>
            <a:spLocks noGrp="1"/>
          </p:cNvSpPr>
          <p:nvPr>
            <p:ph type="body" sz="quarter" idx="14" hasCustomPrompt="1"/>
          </p:nvPr>
        </p:nvSpPr>
        <p:spPr>
          <a:xfrm>
            <a:off x="588963" y="5082516"/>
            <a:ext cx="3744912" cy="307777"/>
          </a:xfrm>
        </p:spPr>
        <p:txBody>
          <a:bodyPr/>
          <a:lstStyle>
            <a:lvl1pPr marL="0" indent="0">
              <a:buNone/>
              <a:defRPr sz="2000">
                <a:solidFill>
                  <a:schemeClr val="accent1"/>
                </a:solidFill>
                <a:latin typeface="+mj-lt"/>
              </a:defRPr>
            </a:lvl1pPr>
          </a:lstStyle>
          <a:p>
            <a:pPr lvl="0"/>
            <a:r>
              <a:rPr lang="en-US"/>
              <a:t>Click to add header</a:t>
            </a:r>
            <a:endParaRPr lang="en-GB"/>
          </a:p>
        </p:txBody>
      </p:sp>
      <p:sp>
        <p:nvSpPr>
          <p:cNvPr id="11" name="Text Placeholder 4">
            <a:extLst>
              <a:ext uri="{FF2B5EF4-FFF2-40B4-BE49-F238E27FC236}">
                <a16:creationId xmlns:a16="http://schemas.microsoft.com/office/drawing/2014/main" id="{42072515-9D6E-0481-D565-BA98DE2D1146}"/>
              </a:ext>
            </a:extLst>
          </p:cNvPr>
          <p:cNvSpPr>
            <a:spLocks noGrp="1"/>
          </p:cNvSpPr>
          <p:nvPr>
            <p:ph type="body" sz="quarter" idx="15" hasCustomPrompt="1"/>
          </p:nvPr>
        </p:nvSpPr>
        <p:spPr>
          <a:xfrm>
            <a:off x="588963" y="5431370"/>
            <a:ext cx="3744912" cy="837152"/>
          </a:xfrm>
        </p:spPr>
        <p:txBody>
          <a:bodyPr/>
          <a:lstStyle>
            <a:lvl1pPr marL="285750" indent="-285750">
              <a:buFont typeface="Arial" panose="020B0604020202020204" pitchFamily="34" charset="0"/>
              <a:buChar char="•"/>
              <a:defRPr sz="1600">
                <a:solidFill>
                  <a:schemeClr val="tx1"/>
                </a:solidFill>
                <a:latin typeface="+mn-lt"/>
              </a:defRPr>
            </a:lvl1pPr>
          </a:lstStyle>
          <a:p>
            <a:pPr lvl="0"/>
            <a:r>
              <a:rPr lang="en-US"/>
              <a:t>Click to add 2–3 bullet points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endParaRPr lang="en-GB"/>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add 2–3 bullet points</a:t>
            </a:r>
          </a:p>
        </p:txBody>
      </p:sp>
      <p:sp>
        <p:nvSpPr>
          <p:cNvPr id="12" name="Text Placeholder 4">
            <a:extLst>
              <a:ext uri="{FF2B5EF4-FFF2-40B4-BE49-F238E27FC236}">
                <a16:creationId xmlns:a16="http://schemas.microsoft.com/office/drawing/2014/main" id="{B5D9D324-ADCB-05E1-10A8-B7C5A7265978}"/>
              </a:ext>
            </a:extLst>
          </p:cNvPr>
          <p:cNvSpPr>
            <a:spLocks noGrp="1"/>
          </p:cNvSpPr>
          <p:nvPr>
            <p:ph type="body" sz="quarter" idx="16" hasCustomPrompt="1"/>
          </p:nvPr>
        </p:nvSpPr>
        <p:spPr>
          <a:xfrm>
            <a:off x="588963" y="1742359"/>
            <a:ext cx="3744912" cy="492443"/>
          </a:xfrm>
        </p:spPr>
        <p:txBody>
          <a:bodyPr/>
          <a:lstStyle>
            <a:lvl1pPr marL="0" indent="0">
              <a:buFont typeface="Arial" panose="020B0604020202020204" pitchFamily="34" charset="0"/>
              <a:buNone/>
              <a:defRPr sz="1600" b="0">
                <a:solidFill>
                  <a:schemeClr val="accent1"/>
                </a:solidFill>
                <a:latin typeface="+mj-lt"/>
              </a:defRPr>
            </a:lvl1pPr>
          </a:lstStyle>
          <a:p>
            <a:pPr lvl="0"/>
            <a:r>
              <a:rPr lang="en-US"/>
              <a:t>Click to add a 2–3 sentence overview of the topic.</a:t>
            </a:r>
          </a:p>
        </p:txBody>
      </p:sp>
    </p:spTree>
    <p:extLst>
      <p:ext uri="{BB962C8B-B14F-4D97-AF65-F5344CB8AC3E}">
        <p14:creationId xmlns:p14="http://schemas.microsoft.com/office/powerpoint/2010/main" val="13564659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5817042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debar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23F1E-E6C8-6DC5-34FB-F450CD3A65EF}"/>
              </a:ext>
            </a:extLst>
          </p:cNvPr>
          <p:cNvSpPr/>
          <p:nvPr userDrawn="1"/>
        </p:nvSpPr>
        <p:spPr bwMode="auto">
          <a:xfrm>
            <a:off x="0" y="0"/>
            <a:ext cx="4930336" cy="6858000"/>
          </a:xfrm>
          <a:prstGeom prst="rect">
            <a:avLst/>
          </a:prstGeom>
          <a:gradFill>
            <a:gsLst>
              <a:gs pos="0">
                <a:schemeClr val="accent3">
                  <a:lumMod val="50000"/>
                </a:schemeClr>
              </a:gs>
              <a:gs pos="50000">
                <a:schemeClr val="accent3">
                  <a:lumMod val="75000"/>
                </a:schemeClr>
              </a:gs>
              <a:gs pos="100000">
                <a:schemeClr val="accent3"/>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47545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522" y="448276"/>
            <a:ext cx="11294953" cy="403137"/>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6" name="Content Placeholder 5">
            <a:extLst>
              <a:ext uri="{FF2B5EF4-FFF2-40B4-BE49-F238E27FC236}">
                <a16:creationId xmlns:a16="http://schemas.microsoft.com/office/drawing/2014/main" id="{A1941827-1821-658C-FDCE-800511F5F53C}"/>
              </a:ext>
            </a:extLst>
          </p:cNvPr>
          <p:cNvSpPr>
            <a:spLocks noGrp="1"/>
          </p:cNvSpPr>
          <p:nvPr>
            <p:ph sz="quarter" idx="10"/>
          </p:nvPr>
        </p:nvSpPr>
        <p:spPr>
          <a:xfrm>
            <a:off x="448522" y="1568655"/>
            <a:ext cx="11294953" cy="975652"/>
          </a:xfrm>
        </p:spPr>
        <p:txBody>
          <a:bodyPr wrap="square" tIns="0" rIns="0" bIns="0">
            <a:spAutoFit/>
          </a:bodyPr>
          <a:lstStyle>
            <a:lvl1pPr>
              <a:defRPr sz="1800" b="0">
                <a:solidFill>
                  <a:schemeClr val="tx1"/>
                </a:solidFill>
                <a:latin typeface="+mn-lt"/>
              </a:defRPr>
            </a:lvl1pPr>
            <a:lvl2pPr>
              <a:defRPr sz="1600" b="0">
                <a:solidFill>
                  <a:schemeClr val="tx1"/>
                </a:solidFill>
                <a:latin typeface="+mn-lt"/>
              </a:defRPr>
            </a:lvl2pPr>
            <a:lvl3pPr>
              <a:defRPr sz="1100" b="0">
                <a:solidFill>
                  <a:schemeClr val="tx1"/>
                </a:solidFill>
                <a:latin typeface="+mn-lt"/>
              </a:defRPr>
            </a:lvl3pPr>
            <a:lvl4pPr>
              <a:defRPr sz="1100" b="0">
                <a:solidFill>
                  <a:schemeClr val="tx1"/>
                </a:solidFill>
                <a:latin typeface="+mn-lt"/>
              </a:defRPr>
            </a:lvl4pPr>
            <a:lvl5pPr>
              <a:defRPr sz="8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E079EA2C-8E83-ED26-406E-9660A47C2AAB}"/>
              </a:ext>
            </a:extLst>
          </p:cNvPr>
          <p:cNvSpPr>
            <a:spLocks/>
          </p:cNvSpPr>
          <p:nvPr userDrawn="1"/>
        </p:nvSpPr>
        <p:spPr bwMode="auto">
          <a:xfrm>
            <a:off x="448213" y="1075550"/>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54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23F1E-E6C8-6DC5-34FB-F450CD3A65EF}"/>
              </a:ext>
            </a:extLst>
          </p:cNvPr>
          <p:cNvSpPr/>
          <p:nvPr userDrawn="1"/>
        </p:nvSpPr>
        <p:spPr bwMode="auto">
          <a:xfrm>
            <a:off x="0" y="0"/>
            <a:ext cx="4930336" cy="6858000"/>
          </a:xfrm>
          <a:prstGeom prst="rect">
            <a:avLst/>
          </a:prstGeom>
          <a:gradFill>
            <a:gsLst>
              <a:gs pos="50000">
                <a:schemeClr val="accent3">
                  <a:lumMod val="75000"/>
                </a:schemeClr>
              </a:gs>
              <a:gs pos="0">
                <a:schemeClr val="accent3">
                  <a:lumMod val="50000"/>
                </a:schemeClr>
              </a:gs>
              <a:gs pos="100000">
                <a:schemeClr val="accent3"/>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48522" y="448276"/>
            <a:ext cx="4033602" cy="403137"/>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10" name="Rectangle 9">
            <a:extLst>
              <a:ext uri="{FF2B5EF4-FFF2-40B4-BE49-F238E27FC236}">
                <a16:creationId xmlns:a16="http://schemas.microsoft.com/office/drawing/2014/main" id="{2B7D7975-95C0-15CC-A3E0-F32ECEA7E2E4}"/>
              </a:ext>
            </a:extLst>
          </p:cNvPr>
          <p:cNvSpPr>
            <a:spLocks/>
          </p:cNvSpPr>
          <p:nvPr userDrawn="1"/>
        </p:nvSpPr>
        <p:spPr bwMode="auto">
          <a:xfrm>
            <a:off x="448213" y="1075550"/>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9902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b-section Divider">
    <p:spTree>
      <p:nvGrpSpPr>
        <p:cNvPr id="1" name=""/>
        <p:cNvGrpSpPr/>
        <p:nvPr/>
      </p:nvGrpSpPr>
      <p:grpSpPr>
        <a:xfrm>
          <a:off x="0" y="0"/>
          <a:ext cx="0" cy="0"/>
          <a:chOff x="0" y="0"/>
          <a:chExt cx="0" cy="0"/>
        </a:xfrm>
      </p:grpSpPr>
      <p:pic>
        <p:nvPicPr>
          <p:cNvPr id="5" name="Picture 4" descr="A picture containing black, nature&#10;&#10;Description automatically generated">
            <a:extLst>
              <a:ext uri="{FF2B5EF4-FFF2-40B4-BE49-F238E27FC236}">
                <a16:creationId xmlns:a16="http://schemas.microsoft.com/office/drawing/2014/main" id="{E4D3C995-3B0E-83C7-2DD9-A7677BA24A96}"/>
              </a:ext>
            </a:extLst>
          </p:cNvPr>
          <p:cNvPicPr>
            <a:picLocks noChangeAspect="1"/>
          </p:cNvPicPr>
          <p:nvPr userDrawn="1"/>
        </p:nvPicPr>
        <p:blipFill rotWithShape="1">
          <a:blip r:embed="rId2" cstate="print">
            <a:duotone>
              <a:prstClr val="black"/>
              <a:schemeClr val="accent1">
                <a:tint val="45000"/>
                <a:satMod val="400000"/>
              </a:schemeClr>
            </a:duotone>
            <a:alphaModFix amt="50000"/>
            <a:extLst>
              <a:ext uri="{28A0092B-C50C-407E-A947-70E740481C1C}">
                <a14:useLocalDpi xmlns:a14="http://schemas.microsoft.com/office/drawing/2010/main" val="0"/>
              </a:ext>
            </a:extLst>
          </a:blip>
          <a:srcRect b="10012"/>
          <a:stretch/>
        </p:blipFill>
        <p:spPr>
          <a:xfrm>
            <a:off x="0" y="0"/>
            <a:ext cx="12192000" cy="6858001"/>
          </a:xfrm>
          <a:prstGeom prst="rect">
            <a:avLst/>
          </a:prstGeom>
        </p:spPr>
      </p:pic>
      <p:sp>
        <p:nvSpPr>
          <p:cNvPr id="2" name="Title 1">
            <a:extLst>
              <a:ext uri="{FF2B5EF4-FFF2-40B4-BE49-F238E27FC236}">
                <a16:creationId xmlns:a16="http://schemas.microsoft.com/office/drawing/2014/main" id="{3C4291E1-B6F6-EFAF-7C32-4420F10F5032}"/>
              </a:ext>
            </a:extLst>
          </p:cNvPr>
          <p:cNvSpPr>
            <a:spLocks noGrp="1"/>
          </p:cNvSpPr>
          <p:nvPr>
            <p:ph type="title" hasCustomPrompt="1"/>
          </p:nvPr>
        </p:nvSpPr>
        <p:spPr>
          <a:xfrm>
            <a:off x="448523" y="2905869"/>
            <a:ext cx="11294953" cy="498598"/>
          </a:xfrm>
        </p:spPr>
        <p:txBody>
          <a:bodyPr tIns="0" rIns="0" bIns="0" anchor="b">
            <a:spAutoFit/>
          </a:bodyPr>
          <a:lstStyle>
            <a:lvl1pPr>
              <a:defRPr sz="3600">
                <a:solidFill>
                  <a:schemeClr val="tx1"/>
                </a:solidFill>
              </a:defRPr>
            </a:lvl1pPr>
          </a:lstStyle>
          <a:p>
            <a:r>
              <a:rPr lang="en-US"/>
              <a:t>Sub-section divider</a:t>
            </a:r>
          </a:p>
        </p:txBody>
      </p:sp>
      <p:sp>
        <p:nvSpPr>
          <p:cNvPr id="6" name="Rectangle 5">
            <a:extLst>
              <a:ext uri="{FF2B5EF4-FFF2-40B4-BE49-F238E27FC236}">
                <a16:creationId xmlns:a16="http://schemas.microsoft.com/office/drawing/2014/main" id="{03E5B460-48D4-ACD5-DF50-938CE6F20308}"/>
              </a:ext>
            </a:extLst>
          </p:cNvPr>
          <p:cNvSpPr>
            <a:spLocks/>
          </p:cNvSpPr>
          <p:nvPr userDrawn="1"/>
        </p:nvSpPr>
        <p:spPr bwMode="auto">
          <a:xfrm>
            <a:off x="448213" y="3852743"/>
            <a:ext cx="2689274" cy="89655"/>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60969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37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212" y="448276"/>
            <a:ext cx="11295576" cy="804718"/>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br>
              <a:rPr lang="en-US"/>
            </a:br>
            <a:r>
              <a:rPr lang="en-US"/>
              <a:t>2 Lines</a:t>
            </a:r>
          </a:p>
        </p:txBody>
      </p:sp>
      <p:sp>
        <p:nvSpPr>
          <p:cNvPr id="8" name="Rectangle 7">
            <a:extLst>
              <a:ext uri="{FF2B5EF4-FFF2-40B4-BE49-F238E27FC236}">
                <a16:creationId xmlns:a16="http://schemas.microsoft.com/office/drawing/2014/main" id="{21C71E06-8FA5-EADB-A560-15788137E08A}"/>
              </a:ext>
            </a:extLst>
          </p:cNvPr>
          <p:cNvSpPr>
            <a:spLocks/>
          </p:cNvSpPr>
          <p:nvPr userDrawn="1"/>
        </p:nvSpPr>
        <p:spPr bwMode="auto">
          <a:xfrm>
            <a:off x="448213" y="1477132"/>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5796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523" y="274656"/>
            <a:ext cx="11294953" cy="403137"/>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3" name="Rectangle 2">
            <a:extLst>
              <a:ext uri="{FF2B5EF4-FFF2-40B4-BE49-F238E27FC236}">
                <a16:creationId xmlns:a16="http://schemas.microsoft.com/office/drawing/2014/main" id="{0D4F92F4-A8F9-5B58-6CF2-1E90410BDD61}"/>
              </a:ext>
            </a:extLst>
          </p:cNvPr>
          <p:cNvSpPr>
            <a:spLocks/>
          </p:cNvSpPr>
          <p:nvPr userDrawn="1"/>
        </p:nvSpPr>
        <p:spPr bwMode="auto">
          <a:xfrm>
            <a:off x="448213" y="809333"/>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92862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ideba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23F1E-E6C8-6DC5-34FB-F450CD3A65EF}"/>
              </a:ext>
            </a:extLst>
          </p:cNvPr>
          <p:cNvSpPr/>
          <p:nvPr userDrawn="1"/>
        </p:nvSpPr>
        <p:spPr bwMode="auto">
          <a:xfrm>
            <a:off x="0" y="0"/>
            <a:ext cx="4930336" cy="6858000"/>
          </a:xfrm>
          <a:prstGeom prst="rect">
            <a:avLst/>
          </a:prstGeom>
          <a:gradFill>
            <a:gsLst>
              <a:gs pos="0">
                <a:schemeClr val="accent3">
                  <a:lumMod val="50000"/>
                </a:schemeClr>
              </a:gs>
              <a:gs pos="50000">
                <a:schemeClr val="accent3">
                  <a:lumMod val="75000"/>
                </a:schemeClr>
              </a:gs>
              <a:gs pos="100000">
                <a:schemeClr val="accent3"/>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48522" y="448276"/>
            <a:ext cx="4033602" cy="804718"/>
          </a:xfrm>
          <a:prstGeom prst="rect">
            <a:avLst/>
          </a:prstGeom>
        </p:spPr>
        <p:txBody>
          <a:bodyPr wrap="square" lIns="0" tIns="0" rIns="0" bIns="0">
            <a:spAutoFit/>
          </a:bodyPr>
          <a:lstStyle>
            <a:lvl1pPr>
              <a:lnSpc>
                <a:spcPts val="3137"/>
              </a:lnSpc>
              <a:defRPr sz="2800" strike="noStrike">
                <a:solidFill>
                  <a:schemeClr val="tx1"/>
                </a:solidFill>
              </a:defRPr>
            </a:lvl1pPr>
          </a:lstStyle>
          <a:p>
            <a:r>
              <a:rPr lang="en-US"/>
              <a:t>Title</a:t>
            </a:r>
            <a:br>
              <a:rPr lang="en-US"/>
            </a:br>
            <a:r>
              <a:rPr lang="en-US"/>
              <a:t>2 Lines</a:t>
            </a:r>
          </a:p>
        </p:txBody>
      </p:sp>
      <p:sp>
        <p:nvSpPr>
          <p:cNvPr id="6" name="Rectangle 5">
            <a:extLst>
              <a:ext uri="{FF2B5EF4-FFF2-40B4-BE49-F238E27FC236}">
                <a16:creationId xmlns:a16="http://schemas.microsoft.com/office/drawing/2014/main" id="{5699B494-8682-4CB9-6481-41E222662AA2}"/>
              </a:ext>
            </a:extLst>
          </p:cNvPr>
          <p:cNvSpPr>
            <a:spLocks/>
          </p:cNvSpPr>
          <p:nvPr userDrawn="1"/>
        </p:nvSpPr>
        <p:spPr bwMode="auto">
          <a:xfrm>
            <a:off x="448213" y="1477132"/>
            <a:ext cx="2689274" cy="44828"/>
          </a:xfrm>
          <a:prstGeom prst="rect">
            <a:avLst/>
          </a:prstGeom>
          <a:gradFill>
            <a:gsLst>
              <a:gs pos="55000">
                <a:schemeClr val="accent1"/>
              </a:gs>
              <a:gs pos="10000">
                <a:schemeClr val="accent4"/>
              </a:gs>
              <a:gs pos="100000">
                <a:schemeClr val="accent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5498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91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6/24/2024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1674774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79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2195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3572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2" name="Picture 1" descr="A picture containing person, man, car, standing&#10;&#10;Description automatically generated">
            <a:extLst>
              <a:ext uri="{FF2B5EF4-FFF2-40B4-BE49-F238E27FC236}">
                <a16:creationId xmlns:a16="http://schemas.microsoft.com/office/drawing/2014/main" id="{A1087938-7ED4-4383-0ADE-05BA7653A2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499" t="16736" r="11237"/>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CC31652-D7EA-3E00-C2C8-696893E78AD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3889612" y="2187906"/>
            <a:ext cx="8302388" cy="4670093"/>
          </a:xfrm>
          <a:prstGeom prst="rect">
            <a:avLst/>
          </a:prstGeom>
        </p:spPr>
      </p:pic>
      <p:sp>
        <p:nvSpPr>
          <p:cNvPr id="3" name="Rectangle 2">
            <a:extLst>
              <a:ext uri="{FF2B5EF4-FFF2-40B4-BE49-F238E27FC236}">
                <a16:creationId xmlns:a16="http://schemas.microsoft.com/office/drawing/2014/main" id="{04297062-B932-1301-30E4-C3049D644FA3}"/>
              </a:ext>
            </a:extLst>
          </p:cNvPr>
          <p:cNvSpPr/>
          <p:nvPr userDrawn="1"/>
        </p:nvSpPr>
        <p:spPr bwMode="auto">
          <a:xfrm>
            <a:off x="0" y="0"/>
            <a:ext cx="11313994" cy="6858000"/>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5F736968-9B30-CD84-3F86-16016AED61D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3151"/>
          <a:stretch/>
        </p:blipFill>
        <p:spPr>
          <a:xfrm>
            <a:off x="0" y="2187906"/>
            <a:ext cx="3889612" cy="4670093"/>
          </a:xfrm>
          <a:prstGeom prst="rect">
            <a:avLst/>
          </a:prstGeom>
        </p:spPr>
      </p:pic>
    </p:spTree>
    <p:extLst>
      <p:ext uri="{BB962C8B-B14F-4D97-AF65-F5344CB8AC3E}">
        <p14:creationId xmlns:p14="http://schemas.microsoft.com/office/powerpoint/2010/main" val="34100535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35225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13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65255627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5938923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097165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2224922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75284389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5161298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7305968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0615230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956288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7586904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012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07679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554519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958075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631434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16630018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41310326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12533136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1065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2239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83122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253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1217208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79602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485017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103440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159754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6142634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4700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88684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3A24-1D05-DDA0-4667-98A101C2D9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D6F7CA-A9D8-7A3B-4FE4-4C7FB389D6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26FA51-7840-5342-D49E-8D06C6723C9F}"/>
              </a:ext>
            </a:extLst>
          </p:cNvPr>
          <p:cNvSpPr>
            <a:spLocks noGrp="1"/>
          </p:cNvSpPr>
          <p:nvPr>
            <p:ph type="dt" sz="half" idx="10"/>
          </p:nvPr>
        </p:nvSpPr>
        <p:spPr/>
        <p:txBody>
          <a:bodyPr/>
          <a:lstStyle/>
          <a:p>
            <a:fld id="{3F3A4F68-A30A-4681-A2BF-33CF4A85CF8D}" type="datetimeFigureOut">
              <a:rPr lang="en-US" smtClean="0"/>
              <a:t>6/24/2024</a:t>
            </a:fld>
            <a:endParaRPr lang="en-US"/>
          </a:p>
        </p:txBody>
      </p:sp>
      <p:sp>
        <p:nvSpPr>
          <p:cNvPr id="5" name="Footer Placeholder 4">
            <a:extLst>
              <a:ext uri="{FF2B5EF4-FFF2-40B4-BE49-F238E27FC236}">
                <a16:creationId xmlns:a16="http://schemas.microsoft.com/office/drawing/2014/main" id="{E7C20B2E-0951-2EA3-9C5E-2FF4504C5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C0437-BC3C-A8B8-2053-CDD948B4E353}"/>
              </a:ext>
            </a:extLst>
          </p:cNvPr>
          <p:cNvSpPr>
            <a:spLocks noGrp="1"/>
          </p:cNvSpPr>
          <p:nvPr>
            <p:ph type="sldNum" sz="quarter" idx="12"/>
          </p:nvPr>
        </p:nvSpPr>
        <p:spPr/>
        <p:txBody>
          <a:bodyPr/>
          <a:lstStyle/>
          <a:p>
            <a:fld id="{4CFE753C-A5BF-4A36-BDD8-33B950B5F66D}" type="slidenum">
              <a:rPr lang="en-US" smtClean="0"/>
              <a:t>‹#›</a:t>
            </a:fld>
            <a:endParaRPr lang="en-US"/>
          </a:p>
        </p:txBody>
      </p:sp>
    </p:spTree>
    <p:extLst>
      <p:ext uri="{BB962C8B-B14F-4D97-AF65-F5344CB8AC3E}">
        <p14:creationId xmlns:p14="http://schemas.microsoft.com/office/powerpoint/2010/main" val="19351571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594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22.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2.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theme" Target="../theme/theme3.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image" Target="../media/image22.png"/><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image" Target="../media/image1.emf"/><Relationship Id="rId5" Type="http://schemas.openxmlformats.org/officeDocument/2006/relationships/slideLayout" Target="../slideLayouts/slideLayout103.xml"/><Relationship Id="rId10" Type="http://schemas.openxmlformats.org/officeDocument/2006/relationships/theme" Target="../theme/theme4.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85511331"/>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 id="2147483847" r:id="rId46"/>
    <p:sldLayoutId id="2147483848" r:id="rId47"/>
    <p:sldLayoutId id="2147483849" r:id="rId48"/>
    <p:sldLayoutId id="2147483850" r:id="rId49"/>
    <p:sldLayoutId id="2147483851" r:id="rId50"/>
    <p:sldLayoutId id="2147483852" r:id="rId51"/>
    <p:sldLayoutId id="2147483853" r:id="rId52"/>
    <p:sldLayoutId id="2147483854" r:id="rId53"/>
    <p:sldLayoutId id="2147483855" r:id="rId54"/>
    <p:sldLayoutId id="214748386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067847824"/>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0568391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4005757"/>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github.com/flecoqui/HelloWorld" TargetMode="External"/><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C_(programming_language)"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hyperlink" Target="https://code.videolan.org/videolan/vlc" TargetMode="External"/><Relationship Id="rId4" Type="http://schemas.openxmlformats.org/officeDocument/2006/relationships/hyperlink" Target="https://en.wikipedia.org/wiki/The_C_Programming_Languag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mingw-w64.org/" TargetMode="External"/><Relationship Id="rId7"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hyperlink" Target="https://github.com/msys2/msys2-installer/releases/download/2024-05-07/msys2-x86_64-20240507.exe" TargetMode="External"/><Relationship Id="rId4" Type="http://schemas.openxmlformats.org/officeDocument/2006/relationships/hyperlink" Target="https://www.msys2.or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oracle.com/java/technologies/downloads/#java17" TargetMode="External"/><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hyperlink" Target="https://github.com/msys2/msys2-installer/releases/download/2024-05-07/msys2-x86_64-20240507.exe" TargetMode="External"/><Relationship Id="rId4" Type="http://schemas.openxmlformats.org/officeDocument/2006/relationships/hyperlink" Target="https://www.msys2.or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aka.ms/AzureIoTOperations" TargetMode="External"/><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aka.ms/AzureArcJumpstart" TargetMode="External"/><Relationship Id="rId5" Type="http://schemas.openxmlformats.org/officeDocument/2006/relationships/hyperlink" Target="http://aka.ms/AzureForManufacturing" TargetMode="External"/><Relationship Id="rId4" Type="http://schemas.openxmlformats.org/officeDocument/2006/relationships/hyperlink" Target="https://aka.ms/LearnAzureIoTOperation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ignu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F3D743-04D1-C6E8-C664-3A3720B3872E}"/>
              </a:ext>
            </a:extLst>
          </p:cNvPr>
          <p:cNvSpPr>
            <a:spLocks noGrp="1"/>
          </p:cNvSpPr>
          <p:nvPr>
            <p:ph type="title"/>
          </p:nvPr>
        </p:nvSpPr>
        <p:spPr>
          <a:xfrm>
            <a:off x="584200" y="2484478"/>
            <a:ext cx="9144000" cy="553998"/>
          </a:xfrm>
        </p:spPr>
        <p:txBody>
          <a:bodyPr/>
          <a:lstStyle/>
          <a:p>
            <a:r>
              <a:rPr lang="en-US" dirty="0"/>
              <a:t>Hello World Week </a:t>
            </a:r>
          </a:p>
        </p:txBody>
      </p:sp>
      <p:sp>
        <p:nvSpPr>
          <p:cNvPr id="4" name="Text Placeholder 3">
            <a:extLst>
              <a:ext uri="{FF2B5EF4-FFF2-40B4-BE49-F238E27FC236}">
                <a16:creationId xmlns:a16="http://schemas.microsoft.com/office/drawing/2014/main" id="{8A5F244D-5336-1A9B-FD54-FA38E65E97B8}"/>
              </a:ext>
            </a:extLst>
          </p:cNvPr>
          <p:cNvSpPr>
            <a:spLocks noGrp="1"/>
          </p:cNvSpPr>
          <p:nvPr>
            <p:ph type="body" sz="quarter" idx="12"/>
          </p:nvPr>
        </p:nvSpPr>
        <p:spPr/>
        <p:txBody>
          <a:bodyPr/>
          <a:lstStyle/>
          <a:p>
            <a:r>
              <a:rPr lang="en-US" dirty="0"/>
              <a:t>Week of June 24</a:t>
            </a:r>
            <a:r>
              <a:rPr lang="en-US" baseline="30000" dirty="0"/>
              <a:t>th</a:t>
            </a:r>
            <a:r>
              <a:rPr lang="en-US" dirty="0"/>
              <a:t> </a:t>
            </a:r>
          </a:p>
        </p:txBody>
      </p:sp>
      <p:sp>
        <p:nvSpPr>
          <p:cNvPr id="2" name="Title 10">
            <a:extLst>
              <a:ext uri="{FF2B5EF4-FFF2-40B4-BE49-F238E27FC236}">
                <a16:creationId xmlns:a16="http://schemas.microsoft.com/office/drawing/2014/main" id="{43A2EB16-E31A-C0BF-DBC7-F6EE66764FA9}"/>
              </a:ext>
            </a:extLst>
          </p:cNvPr>
          <p:cNvSpPr txBox="1">
            <a:spLocks/>
          </p:cNvSpPr>
          <p:nvPr/>
        </p:nvSpPr>
        <p:spPr>
          <a:xfrm>
            <a:off x="584200" y="3152001"/>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i="0" u="none" strike="noStrike" kern="1200" cap="none" spc="-50" normalizeH="0" baseline="0" noProof="0" dirty="0">
                <a:ln w="3175">
                  <a:noFill/>
                </a:ln>
                <a:solidFill>
                  <a:schemeClr val="accent1"/>
                </a:solidFill>
                <a:effectLst/>
                <a:uLnTx/>
                <a:uFillTx/>
                <a:latin typeface="Segoe UI" panose="020B0502040204020203" pitchFamily="34" charset="0"/>
              </a:rPr>
              <a:t>June 2024</a:t>
            </a:r>
          </a:p>
        </p:txBody>
      </p:sp>
      <p:pic>
        <p:nvPicPr>
          <p:cNvPr id="6" name="Picture 5">
            <a:extLst>
              <a:ext uri="{FF2B5EF4-FFF2-40B4-BE49-F238E27FC236}">
                <a16:creationId xmlns:a16="http://schemas.microsoft.com/office/drawing/2014/main" id="{1F346428-F3BA-4FE0-3622-B937688109EA}"/>
              </a:ext>
            </a:extLst>
          </p:cNvPr>
          <p:cNvPicPr>
            <a:picLocks noChangeAspect="1"/>
          </p:cNvPicPr>
          <p:nvPr/>
        </p:nvPicPr>
        <p:blipFill>
          <a:blip r:embed="rId3"/>
          <a:stretch>
            <a:fillRect/>
          </a:stretch>
        </p:blipFill>
        <p:spPr>
          <a:xfrm>
            <a:off x="584200" y="160864"/>
            <a:ext cx="2076740" cy="2067213"/>
          </a:xfrm>
          <a:prstGeom prst="rect">
            <a:avLst/>
          </a:prstGeom>
        </p:spPr>
      </p:pic>
    </p:spTree>
    <p:extLst>
      <p:ext uri="{BB962C8B-B14F-4D97-AF65-F5344CB8AC3E}">
        <p14:creationId xmlns:p14="http://schemas.microsoft.com/office/powerpoint/2010/main" val="383946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C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7" name="Oval 16">
            <a:extLst>
              <a:ext uri="{FF2B5EF4-FFF2-40B4-BE49-F238E27FC236}">
                <a16:creationId xmlns:a16="http://schemas.microsoft.com/office/drawing/2014/main" id="{F60CB63F-25EB-89EF-AD19-04D1DC9BE45E}"/>
              </a:ext>
            </a:extLst>
          </p:cNvPr>
          <p:cNvSpPr/>
          <p:nvPr/>
        </p:nvSpPr>
        <p:spPr bwMode="auto">
          <a:xfrm>
            <a:off x="9927768" y="2114722"/>
            <a:ext cx="2126965" cy="1956952"/>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Binary</a:t>
            </a:r>
            <a:br>
              <a:rPr lang="en-US" sz="20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Executable code</a:t>
            </a:r>
            <a:br>
              <a:rPr lang="en-US" sz="1600" dirty="0">
                <a:solidFill>
                  <a:srgbClr val="000000"/>
                </a:solidFill>
                <a:ea typeface="Segoe UI" pitchFamily="34" charset="0"/>
                <a:cs typeface="Segoe UI" pitchFamily="34" charset="0"/>
              </a:rPr>
            </a:br>
            <a:r>
              <a:rPr lang="en-US" sz="1400" dirty="0">
                <a:solidFill>
                  <a:srgbClr val="000000"/>
                </a:solidFill>
                <a:ea typeface="Segoe UI" pitchFamily="34" charset="0"/>
                <a:cs typeface="Segoe UI" pitchFamily="34" charset="0"/>
              </a:rPr>
              <a:t>(native code)</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6756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8280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9804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11328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Library code</a:t>
            </a:r>
            <a:br>
              <a:rPr lang="en-US" sz="16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Startup code</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object</a:t>
            </a:r>
            <a:br>
              <a:rPr lang="en-US" sz="2000" dirty="0">
                <a:solidFill>
                  <a:srgbClr val="000000"/>
                </a:solidFill>
                <a:ea typeface="Segoe UI" pitchFamily="34" charset="0"/>
                <a:cs typeface="Segoe UI" pitchFamily="34" charset="0"/>
              </a:rPr>
            </a:br>
            <a:r>
              <a:rPr lang="en-US" sz="1600" dirty="0" err="1">
                <a:solidFill>
                  <a:srgbClr val="000000"/>
                </a:solidFill>
                <a:ea typeface="Segoe UI" pitchFamily="34" charset="0"/>
                <a:cs typeface="Segoe UI" pitchFamily="34" charset="0"/>
              </a:rPr>
              <a:t>object</a:t>
            </a:r>
            <a:r>
              <a:rPr lang="en-US" sz="1600" dirty="0">
                <a:solidFill>
                  <a:srgbClr val="000000"/>
                </a:solidFill>
                <a:ea typeface="Segoe UI" pitchFamily="34" charset="0"/>
                <a:cs typeface="Segoe UI" pitchFamily="34" charset="0"/>
              </a:rPr>
              <a:t> code</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8225198" y="2777373"/>
            <a:ext cx="1289648" cy="66264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Linker</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355938" y="1974938"/>
            <a:ext cx="935138" cy="67563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7934658" y="2830918"/>
            <a:ext cx="547064" cy="1888955"/>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5" name="Arrow: Down 34">
            <a:extLst>
              <a:ext uri="{FF2B5EF4-FFF2-40B4-BE49-F238E27FC236}">
                <a16:creationId xmlns:a16="http://schemas.microsoft.com/office/drawing/2014/main" id="{2443628C-16EC-3917-F501-3EFDEBA39762}"/>
              </a:ext>
            </a:extLst>
          </p:cNvPr>
          <p:cNvSpPr/>
          <p:nvPr/>
        </p:nvSpPr>
        <p:spPr bwMode="auto">
          <a:xfrm rot="16200000">
            <a:off x="9519901" y="2896014"/>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18260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Python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6756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8280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9804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11328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Library</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Modules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Byte code</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8205845" y="2392126"/>
            <a:ext cx="2963086" cy="127848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Virtual </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Machine </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579959" y="1757761"/>
            <a:ext cx="530151" cy="705003"/>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036590" y="2897728"/>
            <a:ext cx="378317" cy="1924077"/>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 name="Oval 1">
            <a:extLst>
              <a:ext uri="{FF2B5EF4-FFF2-40B4-BE49-F238E27FC236}">
                <a16:creationId xmlns:a16="http://schemas.microsoft.com/office/drawing/2014/main" id="{28F4B11D-1641-380A-7814-C60ADC91D10A}"/>
              </a:ext>
            </a:extLst>
          </p:cNvPr>
          <p:cNvSpPr/>
          <p:nvPr/>
        </p:nvSpPr>
        <p:spPr bwMode="auto">
          <a:xfrm>
            <a:off x="9873393" y="2517103"/>
            <a:ext cx="1057014" cy="1017150"/>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Running </a:t>
            </a: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Code</a:t>
            </a:r>
          </a:p>
        </p:txBody>
      </p:sp>
    </p:spTree>
    <p:extLst>
      <p:ext uri="{BB962C8B-B14F-4D97-AF65-F5344CB8AC3E}">
        <p14:creationId xmlns:p14="http://schemas.microsoft.com/office/powerpoint/2010/main" val="3465551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Java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1505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3029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4553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6077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Byte</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Code</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Byte </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Code</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7437524" y="1850238"/>
            <a:ext cx="4602995" cy="182036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Java</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Virtual</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Machine</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JVM</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579959" y="1232661"/>
            <a:ext cx="530151" cy="705003"/>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036590" y="2897728"/>
            <a:ext cx="378317" cy="1924077"/>
          </a:xfrm>
          <a:prstGeom prst="bentArrow">
            <a:avLst>
              <a:gd name="adj1" fmla="val 25000"/>
              <a:gd name="adj2" fmla="val 30143"/>
              <a:gd name="adj3" fmla="val 37856"/>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 name="Oval 1">
            <a:extLst>
              <a:ext uri="{FF2B5EF4-FFF2-40B4-BE49-F238E27FC236}">
                <a16:creationId xmlns:a16="http://schemas.microsoft.com/office/drawing/2014/main" id="{28F4B11D-1641-380A-7814-C60ADC91D10A}"/>
              </a:ext>
            </a:extLst>
          </p:cNvPr>
          <p:cNvSpPr/>
          <p:nvPr/>
        </p:nvSpPr>
        <p:spPr bwMode="auto">
          <a:xfrm>
            <a:off x="10600102" y="2014109"/>
            <a:ext cx="1407225" cy="1430327"/>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800"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Native</a:t>
            </a:r>
            <a:br>
              <a:rPr lang="en-US" sz="1200" b="1"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Code</a:t>
            </a: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(CPU Instruction)</a:t>
            </a:r>
          </a:p>
        </p:txBody>
      </p:sp>
      <p:sp>
        <p:nvSpPr>
          <p:cNvPr id="3" name="Rectangle: Rounded Corners 2">
            <a:extLst>
              <a:ext uri="{FF2B5EF4-FFF2-40B4-BE49-F238E27FC236}">
                <a16:creationId xmlns:a16="http://schemas.microsoft.com/office/drawing/2014/main" id="{CD3C55E1-CFBC-5B27-9E54-D001E0CB9451}"/>
              </a:ext>
            </a:extLst>
          </p:cNvPr>
          <p:cNvSpPr/>
          <p:nvPr/>
        </p:nvSpPr>
        <p:spPr bwMode="auto">
          <a:xfrm>
            <a:off x="8902405" y="2321222"/>
            <a:ext cx="1296037" cy="874785"/>
          </a:xfrm>
          <a:prstGeom prst="roundRect">
            <a:avLst/>
          </a:prstGeom>
          <a:solidFill>
            <a:schemeClr val="accent3"/>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JIT</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Compiler</a:t>
            </a:r>
            <a:br>
              <a:rPr lang="en-US" sz="1600" dirty="0">
                <a:solidFill>
                  <a:schemeClr val="tx1"/>
                </a:solidFill>
                <a:ea typeface="Segoe UI" pitchFamily="34" charset="0"/>
                <a:cs typeface="Segoe UI" pitchFamily="34" charset="0"/>
              </a:rPr>
            </a:br>
            <a:r>
              <a:rPr lang="en-US" sz="1050" dirty="0">
                <a:solidFill>
                  <a:schemeClr val="tx1"/>
                </a:solidFill>
                <a:ea typeface="Segoe UI" pitchFamily="34" charset="0"/>
                <a:cs typeface="Segoe UI" pitchFamily="34" charset="0"/>
              </a:rPr>
              <a:t>(Just-In-Time)</a:t>
            </a:r>
          </a:p>
        </p:txBody>
      </p:sp>
      <p:sp>
        <p:nvSpPr>
          <p:cNvPr id="4" name="Arrow: Down 3">
            <a:extLst>
              <a:ext uri="{FF2B5EF4-FFF2-40B4-BE49-F238E27FC236}">
                <a16:creationId xmlns:a16="http://schemas.microsoft.com/office/drawing/2014/main" id="{32CF0D89-F7C3-B129-F8D0-B1B457046CF3}"/>
              </a:ext>
            </a:extLst>
          </p:cNvPr>
          <p:cNvSpPr/>
          <p:nvPr/>
        </p:nvSpPr>
        <p:spPr bwMode="auto">
          <a:xfrm rot="16200000">
            <a:off x="10202328" y="2548362"/>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11081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C#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766118" y="1877879"/>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Source code files</a:t>
            </a:r>
          </a:p>
        </p:txBody>
      </p:sp>
      <p:sp>
        <p:nvSpPr>
          <p:cNvPr id="18" name="Rectangle: Rounded Corners 17">
            <a:extLst>
              <a:ext uri="{FF2B5EF4-FFF2-40B4-BE49-F238E27FC236}">
                <a16:creationId xmlns:a16="http://schemas.microsoft.com/office/drawing/2014/main" id="{4BE9521B-12C6-B488-E8A4-EEDDE0DDF9C7}"/>
              </a:ext>
            </a:extLst>
          </p:cNvPr>
          <p:cNvSpPr/>
          <p:nvPr/>
        </p:nvSpPr>
        <p:spPr bwMode="auto">
          <a:xfrm>
            <a:off x="5690857" y="1505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103EEFF6-0285-32AD-9B1F-C5A8B61925D5}"/>
              </a:ext>
            </a:extLst>
          </p:cNvPr>
          <p:cNvSpPr/>
          <p:nvPr/>
        </p:nvSpPr>
        <p:spPr bwMode="auto">
          <a:xfrm>
            <a:off x="5843257" y="3029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4ED4E06-5193-0388-1A0A-A2A9FB37725F}"/>
              </a:ext>
            </a:extLst>
          </p:cNvPr>
          <p:cNvSpPr/>
          <p:nvPr/>
        </p:nvSpPr>
        <p:spPr bwMode="auto">
          <a:xfrm>
            <a:off x="5995657" y="4553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CE9A7919-F595-0B3F-A3F5-153743AA368A}"/>
              </a:ext>
            </a:extLst>
          </p:cNvPr>
          <p:cNvSpPr/>
          <p:nvPr/>
        </p:nvSpPr>
        <p:spPr bwMode="auto">
          <a:xfrm>
            <a:off x="6148057" y="607735"/>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Libraries (IL)</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3045AF7-08B3-52D7-C208-903F597AD2D3}"/>
              </a:ext>
            </a:extLst>
          </p:cNvPr>
          <p:cNvSpPr/>
          <p:nvPr/>
        </p:nvSpPr>
        <p:spPr bwMode="auto">
          <a:xfrm>
            <a:off x="4471086" y="25745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F02166C-B76A-612B-60EE-66CFA1BAFFE6}"/>
              </a:ext>
            </a:extLst>
          </p:cNvPr>
          <p:cNvSpPr/>
          <p:nvPr/>
        </p:nvSpPr>
        <p:spPr bwMode="auto">
          <a:xfrm>
            <a:off x="4623486" y="27269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D8F7974C-B325-F65B-CA13-8FF1D0254333}"/>
              </a:ext>
            </a:extLst>
          </p:cNvPr>
          <p:cNvSpPr/>
          <p:nvPr/>
        </p:nvSpPr>
        <p:spPr bwMode="auto">
          <a:xfrm>
            <a:off x="4775886" y="28793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646C0180-029A-F159-6B74-2485F686417F}"/>
              </a:ext>
            </a:extLst>
          </p:cNvPr>
          <p:cNvSpPr/>
          <p:nvPr/>
        </p:nvSpPr>
        <p:spPr bwMode="auto">
          <a:xfrm>
            <a:off x="4928286" y="3031777"/>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Intermediate</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Language (IL)</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1928571" y="3244302"/>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Compiler</a:t>
            </a:r>
          </a:p>
        </p:txBody>
      </p:sp>
      <p:sp>
        <p:nvSpPr>
          <p:cNvPr id="28" name="Rectangle: Rounded Corners 27">
            <a:extLst>
              <a:ext uri="{FF2B5EF4-FFF2-40B4-BE49-F238E27FC236}">
                <a16:creationId xmlns:a16="http://schemas.microsoft.com/office/drawing/2014/main" id="{4DB3C3C8-D66C-B76A-8426-FB1DF4006B73}"/>
              </a:ext>
            </a:extLst>
          </p:cNvPr>
          <p:cNvSpPr/>
          <p:nvPr/>
        </p:nvSpPr>
        <p:spPr bwMode="auto">
          <a:xfrm>
            <a:off x="7437524" y="1850238"/>
            <a:ext cx="4602995" cy="182036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Command</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Language</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Runtime </a:t>
            </a:r>
            <a:br>
              <a:rPr lang="en-US" sz="2000" dirty="0">
                <a:solidFill>
                  <a:schemeClr val="tx1"/>
                </a:solidFill>
                <a:ea typeface="Segoe UI" pitchFamily="34" charset="0"/>
                <a:cs typeface="Segoe UI" pitchFamily="34" charset="0"/>
              </a:rPr>
            </a:br>
            <a:r>
              <a:rPr lang="en-US" sz="2000" dirty="0">
                <a:solidFill>
                  <a:schemeClr val="tx1"/>
                </a:solidFill>
                <a:ea typeface="Segoe UI" pitchFamily="34" charset="0"/>
                <a:cs typeface="Segoe UI" pitchFamily="34" charset="0"/>
              </a:rPr>
              <a:t>CLR</a:t>
            </a:r>
          </a:p>
        </p:txBody>
      </p:sp>
      <p:sp>
        <p:nvSpPr>
          <p:cNvPr id="30" name="Arrow: Bent 29">
            <a:extLst>
              <a:ext uri="{FF2B5EF4-FFF2-40B4-BE49-F238E27FC236}">
                <a16:creationId xmlns:a16="http://schemas.microsoft.com/office/drawing/2014/main" id="{5292EE29-C74C-71B3-9E34-B9F470ACE393}"/>
              </a:ext>
            </a:extLst>
          </p:cNvPr>
          <p:cNvSpPr/>
          <p:nvPr/>
        </p:nvSpPr>
        <p:spPr bwMode="auto">
          <a:xfrm rot="5400000">
            <a:off x="8579959" y="1232661"/>
            <a:ext cx="530151" cy="705003"/>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036590" y="2897728"/>
            <a:ext cx="378317" cy="1924077"/>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3" name="Arrow: Bent 32">
            <a:extLst>
              <a:ext uri="{FF2B5EF4-FFF2-40B4-BE49-F238E27FC236}">
                <a16:creationId xmlns:a16="http://schemas.microsoft.com/office/drawing/2014/main" id="{D3EA2AD6-A6DA-D83C-B8B1-37D699677C64}"/>
              </a:ext>
            </a:extLst>
          </p:cNvPr>
          <p:cNvSpPr/>
          <p:nvPr/>
        </p:nvSpPr>
        <p:spPr bwMode="auto">
          <a:xfrm flipV="1">
            <a:off x="1261593" y="3203522"/>
            <a:ext cx="654876" cy="545005"/>
          </a:xfrm>
          <a:prstGeom prst="bentArrow">
            <a:avLst>
              <a:gd name="adj1" fmla="val 28658"/>
              <a:gd name="adj2" fmla="val 25000"/>
              <a:gd name="adj3" fmla="val 25000"/>
              <a:gd name="adj4" fmla="val 4375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6200000">
            <a:off x="4026236" y="3359657"/>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2" name="Oval 1">
            <a:extLst>
              <a:ext uri="{FF2B5EF4-FFF2-40B4-BE49-F238E27FC236}">
                <a16:creationId xmlns:a16="http://schemas.microsoft.com/office/drawing/2014/main" id="{28F4B11D-1641-380A-7814-C60ADC91D10A}"/>
              </a:ext>
            </a:extLst>
          </p:cNvPr>
          <p:cNvSpPr/>
          <p:nvPr/>
        </p:nvSpPr>
        <p:spPr bwMode="auto">
          <a:xfrm>
            <a:off x="10600102" y="2014109"/>
            <a:ext cx="1407225" cy="1430327"/>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br>
              <a:rPr lang="en-US" sz="800"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Native</a:t>
            </a:r>
            <a:br>
              <a:rPr lang="en-US" sz="1200" b="1" dirty="0">
                <a:solidFill>
                  <a:srgbClr val="000000"/>
                </a:solidFill>
                <a:ea typeface="Segoe UI" pitchFamily="34" charset="0"/>
                <a:cs typeface="Segoe UI" pitchFamily="34" charset="0"/>
              </a:rPr>
            </a:br>
            <a:r>
              <a:rPr lang="en-US" sz="1200" b="1" dirty="0">
                <a:solidFill>
                  <a:srgbClr val="000000"/>
                </a:solidFill>
                <a:ea typeface="Segoe UI" pitchFamily="34" charset="0"/>
                <a:cs typeface="Segoe UI" pitchFamily="34" charset="0"/>
              </a:rPr>
              <a:t>Code</a:t>
            </a:r>
            <a:br>
              <a:rPr lang="en-US" sz="800" dirty="0">
                <a:solidFill>
                  <a:srgbClr val="000000"/>
                </a:solidFill>
                <a:ea typeface="Segoe UI" pitchFamily="34" charset="0"/>
                <a:cs typeface="Segoe UI" pitchFamily="34" charset="0"/>
              </a:rPr>
            </a:br>
            <a:r>
              <a:rPr lang="en-US" sz="800" dirty="0">
                <a:solidFill>
                  <a:srgbClr val="000000"/>
                </a:solidFill>
                <a:ea typeface="Segoe UI" pitchFamily="34" charset="0"/>
                <a:cs typeface="Segoe UI" pitchFamily="34" charset="0"/>
              </a:rPr>
              <a:t>(CPU Instruction)</a:t>
            </a:r>
          </a:p>
        </p:txBody>
      </p:sp>
      <p:sp>
        <p:nvSpPr>
          <p:cNvPr id="3" name="Rectangle: Rounded Corners 2">
            <a:extLst>
              <a:ext uri="{FF2B5EF4-FFF2-40B4-BE49-F238E27FC236}">
                <a16:creationId xmlns:a16="http://schemas.microsoft.com/office/drawing/2014/main" id="{CD3C55E1-CFBC-5B27-9E54-D001E0CB9451}"/>
              </a:ext>
            </a:extLst>
          </p:cNvPr>
          <p:cNvSpPr/>
          <p:nvPr/>
        </p:nvSpPr>
        <p:spPr bwMode="auto">
          <a:xfrm>
            <a:off x="8902405" y="2321222"/>
            <a:ext cx="1296037" cy="874785"/>
          </a:xfrm>
          <a:prstGeom prst="roundRect">
            <a:avLst/>
          </a:prstGeom>
          <a:solidFill>
            <a:schemeClr val="accent3"/>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JIT</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Compiler</a:t>
            </a:r>
            <a:br>
              <a:rPr lang="en-US" sz="1600" dirty="0">
                <a:solidFill>
                  <a:schemeClr val="tx1"/>
                </a:solidFill>
                <a:ea typeface="Segoe UI" pitchFamily="34" charset="0"/>
                <a:cs typeface="Segoe UI" pitchFamily="34" charset="0"/>
              </a:rPr>
            </a:br>
            <a:r>
              <a:rPr lang="en-US" sz="1050" dirty="0">
                <a:solidFill>
                  <a:schemeClr val="tx1"/>
                </a:solidFill>
                <a:ea typeface="Segoe UI" pitchFamily="34" charset="0"/>
                <a:cs typeface="Segoe UI" pitchFamily="34" charset="0"/>
              </a:rPr>
              <a:t>(Just-In-Time)</a:t>
            </a:r>
          </a:p>
        </p:txBody>
      </p:sp>
      <p:sp>
        <p:nvSpPr>
          <p:cNvPr id="4" name="Arrow: Down 3">
            <a:extLst>
              <a:ext uri="{FF2B5EF4-FFF2-40B4-BE49-F238E27FC236}">
                <a16:creationId xmlns:a16="http://schemas.microsoft.com/office/drawing/2014/main" id="{32CF0D89-F7C3-B129-F8D0-B1B457046CF3}"/>
              </a:ext>
            </a:extLst>
          </p:cNvPr>
          <p:cNvSpPr/>
          <p:nvPr/>
        </p:nvSpPr>
        <p:spPr bwMode="auto">
          <a:xfrm rot="16200000">
            <a:off x="10202328" y="2548362"/>
            <a:ext cx="410971" cy="420504"/>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907265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HTML/</a:t>
            </a:r>
            <a:r>
              <a:rPr lang="en-US" sz="2000" spc="0" dirty="0" err="1">
                <a:solidFill>
                  <a:schemeClr val="accent1"/>
                </a:solidFill>
              </a:rPr>
              <a:t>Javascript</a:t>
            </a:r>
            <a:r>
              <a:rPr lang="en-US" sz="2000" spc="0" dirty="0">
                <a:solidFill>
                  <a:schemeClr val="accent1"/>
                </a:solidFill>
              </a:rPr>
              <a:t> Overview</a:t>
            </a:r>
            <a:br>
              <a:rPr lang="en-US" sz="3200" dirty="0"/>
            </a:br>
            <a:endParaRPr lang="en-US" sz="2400" dirty="0"/>
          </a:p>
        </p:txBody>
      </p:sp>
      <p:grpSp>
        <p:nvGrpSpPr>
          <p:cNvPr id="16" name="Group 15">
            <a:extLst>
              <a:ext uri="{FF2B5EF4-FFF2-40B4-BE49-F238E27FC236}">
                <a16:creationId xmlns:a16="http://schemas.microsoft.com/office/drawing/2014/main" id="{E6A1DA1E-87D0-C55D-330E-F435A34460B7}"/>
              </a:ext>
            </a:extLst>
          </p:cNvPr>
          <p:cNvGrpSpPr/>
          <p:nvPr/>
        </p:nvGrpSpPr>
        <p:grpSpPr>
          <a:xfrm>
            <a:off x="3673327" y="4310261"/>
            <a:ext cx="7959436" cy="2327564"/>
            <a:chOff x="1745673" y="4322618"/>
            <a:chExt cx="7959436" cy="2327564"/>
          </a:xfrm>
        </p:grpSpPr>
        <p:sp>
          <p:nvSpPr>
            <p:cNvPr id="13" name="Rectangle: Rounded Corners 12">
              <a:extLst>
                <a:ext uri="{FF2B5EF4-FFF2-40B4-BE49-F238E27FC236}">
                  <a16:creationId xmlns:a16="http://schemas.microsoft.com/office/drawing/2014/main" id="{D7932085-D651-759F-3F36-7F2535BDFF52}"/>
                </a:ext>
              </a:extLst>
            </p:cNvPr>
            <p:cNvSpPr/>
            <p:nvPr/>
          </p:nvSpPr>
          <p:spPr bwMode="auto">
            <a:xfrm>
              <a:off x="1745673" y="4322618"/>
              <a:ext cx="7959436" cy="232756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Operating</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System</a:t>
              </a:r>
              <a:br>
                <a:rPr lang="en-US" sz="20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Client Side</a:t>
              </a:r>
            </a:p>
          </p:txBody>
        </p:sp>
        <p:pic>
          <p:nvPicPr>
            <p:cNvPr id="10" name="Picture 9">
              <a:extLst>
                <a:ext uri="{FF2B5EF4-FFF2-40B4-BE49-F238E27FC236}">
                  <a16:creationId xmlns:a16="http://schemas.microsoft.com/office/drawing/2014/main" id="{C1D919DF-B2C6-1B49-34E1-3E3E64756F8E}"/>
                </a:ext>
              </a:extLst>
            </p:cNvPr>
            <p:cNvPicPr>
              <a:picLocks noChangeAspect="1"/>
            </p:cNvPicPr>
            <p:nvPr/>
          </p:nvPicPr>
          <p:blipFill>
            <a:blip r:embed="rId3"/>
            <a:stretch>
              <a:fillRect/>
            </a:stretch>
          </p:blipFill>
          <p:spPr>
            <a:xfrm>
              <a:off x="4081535" y="4798678"/>
              <a:ext cx="1449538" cy="1602121"/>
            </a:xfrm>
            <a:prstGeom prst="rect">
              <a:avLst/>
            </a:prstGeom>
          </p:spPr>
        </p:pic>
        <p:pic>
          <p:nvPicPr>
            <p:cNvPr id="11" name="Picture 10">
              <a:extLst>
                <a:ext uri="{FF2B5EF4-FFF2-40B4-BE49-F238E27FC236}">
                  <a16:creationId xmlns:a16="http://schemas.microsoft.com/office/drawing/2014/main" id="{E3FA142F-A4D7-9373-0390-408270DDC8CF}"/>
                </a:ext>
              </a:extLst>
            </p:cNvPr>
            <p:cNvPicPr>
              <a:picLocks noChangeAspect="1"/>
            </p:cNvPicPr>
            <p:nvPr/>
          </p:nvPicPr>
          <p:blipFill>
            <a:blip r:embed="rId4"/>
            <a:stretch>
              <a:fillRect/>
            </a:stretch>
          </p:blipFill>
          <p:spPr>
            <a:xfrm>
              <a:off x="5843287" y="4810460"/>
              <a:ext cx="1416847" cy="1590339"/>
            </a:xfrm>
            <a:prstGeom prst="rect">
              <a:avLst/>
            </a:prstGeom>
          </p:spPr>
        </p:pic>
        <p:pic>
          <p:nvPicPr>
            <p:cNvPr id="12" name="Picture 11">
              <a:extLst>
                <a:ext uri="{FF2B5EF4-FFF2-40B4-BE49-F238E27FC236}">
                  <a16:creationId xmlns:a16="http://schemas.microsoft.com/office/drawing/2014/main" id="{DC8DC374-20AF-7E98-741F-BCF4CCFE3C4E}"/>
                </a:ext>
              </a:extLst>
            </p:cNvPr>
            <p:cNvPicPr>
              <a:picLocks noChangeAspect="1"/>
            </p:cNvPicPr>
            <p:nvPr/>
          </p:nvPicPr>
          <p:blipFill>
            <a:blip r:embed="rId5"/>
            <a:stretch>
              <a:fillRect/>
            </a:stretch>
          </p:blipFill>
          <p:spPr>
            <a:xfrm>
              <a:off x="7572348" y="4799793"/>
              <a:ext cx="1668929" cy="1601007"/>
            </a:xfrm>
            <a:prstGeom prst="rect">
              <a:avLst/>
            </a:prstGeom>
          </p:spPr>
        </p:pic>
        <p:sp>
          <p:nvSpPr>
            <p:cNvPr id="14" name="Rectangle 13">
              <a:extLst>
                <a:ext uri="{FF2B5EF4-FFF2-40B4-BE49-F238E27FC236}">
                  <a16:creationId xmlns:a16="http://schemas.microsoft.com/office/drawing/2014/main" id="{A8D3FD1B-CACE-46C4-2FCF-D4512981C61C}"/>
                </a:ext>
              </a:extLst>
            </p:cNvPr>
            <p:cNvSpPr/>
            <p:nvPr/>
          </p:nvSpPr>
          <p:spPr bwMode="auto">
            <a:xfrm>
              <a:off x="3908809" y="4561952"/>
              <a:ext cx="2039815" cy="42203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sp>
        <p:nvSpPr>
          <p:cNvPr id="15" name="Flowchart: Multidocument 14">
            <a:extLst>
              <a:ext uri="{FF2B5EF4-FFF2-40B4-BE49-F238E27FC236}">
                <a16:creationId xmlns:a16="http://schemas.microsoft.com/office/drawing/2014/main" id="{C6D96CD7-FBDF-0E3E-D7D1-A94148BAE74C}"/>
              </a:ext>
            </a:extLst>
          </p:cNvPr>
          <p:cNvSpPr/>
          <p:nvPr/>
        </p:nvSpPr>
        <p:spPr bwMode="auto">
          <a:xfrm>
            <a:off x="236979" y="1597276"/>
            <a:ext cx="2471351" cy="1315006"/>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rgbClr val="000000"/>
                </a:solidFill>
                <a:ea typeface="Segoe UI" pitchFamily="34" charset="0"/>
                <a:cs typeface="Segoe UI" pitchFamily="34" charset="0"/>
              </a:rPr>
              <a:t>Source code files</a:t>
            </a:r>
            <a:br>
              <a:rPr lang="en-US" sz="20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HTML,JS,CSS</a:t>
            </a:r>
          </a:p>
        </p:txBody>
      </p:sp>
      <p:sp>
        <p:nvSpPr>
          <p:cNvPr id="27" name="Rectangle: Rounded Corners 26">
            <a:extLst>
              <a:ext uri="{FF2B5EF4-FFF2-40B4-BE49-F238E27FC236}">
                <a16:creationId xmlns:a16="http://schemas.microsoft.com/office/drawing/2014/main" id="{7C3C71CC-F4D8-9EEB-3FDE-AE52AD7BCAFD}"/>
              </a:ext>
            </a:extLst>
          </p:cNvPr>
          <p:cNvSpPr/>
          <p:nvPr/>
        </p:nvSpPr>
        <p:spPr bwMode="auto">
          <a:xfrm>
            <a:off x="6178426" y="516996"/>
            <a:ext cx="2085030" cy="6548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UI" pitchFamily="34" charset="0"/>
              </a:rPr>
              <a:t>Minifier</a:t>
            </a:r>
            <a:endParaRPr lang="en-US" sz="2000" dirty="0">
              <a:solidFill>
                <a:schemeClr val="tx1"/>
              </a:soli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4DF34E1-FF6B-9598-6EFF-1AEE18F593AD}"/>
              </a:ext>
            </a:extLst>
          </p:cNvPr>
          <p:cNvSpPr/>
          <p:nvPr/>
        </p:nvSpPr>
        <p:spPr bwMode="auto">
          <a:xfrm rot="5400000" flipH="1">
            <a:off x="8696391" y="1794995"/>
            <a:ext cx="378317" cy="1924077"/>
          </a:xfrm>
          <a:prstGeom prst="ben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81B4B1B7-9099-D9F4-759D-7AD373CFCEB0}"/>
              </a:ext>
            </a:extLst>
          </p:cNvPr>
          <p:cNvSpPr/>
          <p:nvPr/>
        </p:nvSpPr>
        <p:spPr bwMode="auto">
          <a:xfrm rot="19116699">
            <a:off x="7479258" y="1204492"/>
            <a:ext cx="248342" cy="686442"/>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283E2083-B8CC-62F1-9E5D-8F4B9E27B192}"/>
              </a:ext>
            </a:extLst>
          </p:cNvPr>
          <p:cNvSpPr/>
          <p:nvPr/>
        </p:nvSpPr>
        <p:spPr bwMode="auto">
          <a:xfrm>
            <a:off x="6106716" y="4346599"/>
            <a:ext cx="1173999" cy="4619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ea typeface="Segoe UI" pitchFamily="34" charset="0"/>
                <a:cs typeface="Segoe UI" pitchFamily="34" charset="0"/>
              </a:rPr>
              <a:t>Web Browser</a:t>
            </a:r>
          </a:p>
        </p:txBody>
      </p:sp>
      <p:sp>
        <p:nvSpPr>
          <p:cNvPr id="6" name="Rectangle: Rounded Corners 5">
            <a:extLst>
              <a:ext uri="{FF2B5EF4-FFF2-40B4-BE49-F238E27FC236}">
                <a16:creationId xmlns:a16="http://schemas.microsoft.com/office/drawing/2014/main" id="{BFFDAC1B-921E-10FA-F5C3-E5D9733E2390}"/>
              </a:ext>
            </a:extLst>
          </p:cNvPr>
          <p:cNvSpPr/>
          <p:nvPr/>
        </p:nvSpPr>
        <p:spPr bwMode="auto">
          <a:xfrm>
            <a:off x="7886025" y="4346504"/>
            <a:ext cx="1173999" cy="4619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ea typeface="Segoe UI" pitchFamily="34" charset="0"/>
                <a:cs typeface="Segoe UI" pitchFamily="34" charset="0"/>
              </a:rPr>
              <a:t>Web Browser</a:t>
            </a:r>
          </a:p>
        </p:txBody>
      </p:sp>
      <p:sp>
        <p:nvSpPr>
          <p:cNvPr id="7" name="Rectangle: Rounded Corners 6">
            <a:extLst>
              <a:ext uri="{FF2B5EF4-FFF2-40B4-BE49-F238E27FC236}">
                <a16:creationId xmlns:a16="http://schemas.microsoft.com/office/drawing/2014/main" id="{94B5FDF8-233A-E1F9-C8FC-57BA5E27AD27}"/>
              </a:ext>
            </a:extLst>
          </p:cNvPr>
          <p:cNvSpPr/>
          <p:nvPr/>
        </p:nvSpPr>
        <p:spPr bwMode="auto">
          <a:xfrm>
            <a:off x="9702290" y="4356830"/>
            <a:ext cx="1173999" cy="4619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ea typeface="Segoe UI" pitchFamily="34" charset="0"/>
                <a:cs typeface="Segoe UI" pitchFamily="34" charset="0"/>
              </a:rPr>
              <a:t>Web Browser</a:t>
            </a:r>
          </a:p>
        </p:txBody>
      </p:sp>
      <p:sp>
        <p:nvSpPr>
          <p:cNvPr id="8" name="Rectangle: Rounded Corners 7">
            <a:extLst>
              <a:ext uri="{FF2B5EF4-FFF2-40B4-BE49-F238E27FC236}">
                <a16:creationId xmlns:a16="http://schemas.microsoft.com/office/drawing/2014/main" id="{6C6FA853-29DA-4D65-5C12-82D927862BEE}"/>
              </a:ext>
            </a:extLst>
          </p:cNvPr>
          <p:cNvSpPr/>
          <p:nvPr/>
        </p:nvSpPr>
        <p:spPr bwMode="auto">
          <a:xfrm>
            <a:off x="5435684" y="1875259"/>
            <a:ext cx="5923018" cy="137119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HTTP</a:t>
            </a: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Server</a:t>
            </a:r>
          </a:p>
        </p:txBody>
      </p:sp>
      <p:sp>
        <p:nvSpPr>
          <p:cNvPr id="9" name="Flowchart: Multidocument 8">
            <a:extLst>
              <a:ext uri="{FF2B5EF4-FFF2-40B4-BE49-F238E27FC236}">
                <a16:creationId xmlns:a16="http://schemas.microsoft.com/office/drawing/2014/main" id="{DF4862EF-2731-11FA-EBB7-935797BC1E62}"/>
              </a:ext>
            </a:extLst>
          </p:cNvPr>
          <p:cNvSpPr/>
          <p:nvPr/>
        </p:nvSpPr>
        <p:spPr bwMode="auto">
          <a:xfrm>
            <a:off x="7257889" y="2023760"/>
            <a:ext cx="2474215" cy="1023820"/>
          </a:xfrm>
          <a:prstGeom prst="flowChartMultidocumen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solidFill>
                  <a:srgbClr val="000000"/>
                </a:solidFill>
                <a:ea typeface="Segoe UI" pitchFamily="34" charset="0"/>
                <a:cs typeface="Segoe UI" pitchFamily="34" charset="0"/>
              </a:rPr>
              <a:t>Minified files</a:t>
            </a:r>
            <a:br>
              <a:rPr lang="en-US" sz="1200" dirty="0">
                <a:solidFill>
                  <a:srgbClr val="000000"/>
                </a:solidFill>
                <a:ea typeface="Segoe UI" pitchFamily="34" charset="0"/>
                <a:cs typeface="Segoe UI" pitchFamily="34" charset="0"/>
              </a:rPr>
            </a:br>
            <a:r>
              <a:rPr lang="en-US" sz="1200" dirty="0">
                <a:solidFill>
                  <a:srgbClr val="000000"/>
                </a:solidFill>
                <a:ea typeface="Segoe UI" pitchFamily="34" charset="0"/>
                <a:cs typeface="Segoe UI" pitchFamily="34" charset="0"/>
              </a:rPr>
              <a:t>HTML, JS, CSS, …</a:t>
            </a:r>
          </a:p>
        </p:txBody>
      </p:sp>
      <p:sp>
        <p:nvSpPr>
          <p:cNvPr id="17" name="Rectangle: Rounded Corners 16">
            <a:extLst>
              <a:ext uri="{FF2B5EF4-FFF2-40B4-BE49-F238E27FC236}">
                <a16:creationId xmlns:a16="http://schemas.microsoft.com/office/drawing/2014/main" id="{BC930868-4176-466F-8A04-CAB438AE9B9A}"/>
              </a:ext>
            </a:extLst>
          </p:cNvPr>
          <p:cNvSpPr/>
          <p:nvPr/>
        </p:nvSpPr>
        <p:spPr bwMode="auto">
          <a:xfrm>
            <a:off x="9077212" y="648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43A2A73D-E5E5-9B4B-CE7E-2211F4CC0E36}"/>
              </a:ext>
            </a:extLst>
          </p:cNvPr>
          <p:cNvSpPr/>
          <p:nvPr/>
        </p:nvSpPr>
        <p:spPr bwMode="auto">
          <a:xfrm>
            <a:off x="9229612" y="2172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F5182C62-AFC9-7D7B-F365-D9734A0CE7D7}"/>
              </a:ext>
            </a:extLst>
          </p:cNvPr>
          <p:cNvSpPr/>
          <p:nvPr/>
        </p:nvSpPr>
        <p:spPr bwMode="auto">
          <a:xfrm>
            <a:off x="9382012" y="3696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br>
              <a:rPr lang="en-US" sz="2000" dirty="0">
                <a:solidFill>
                  <a:srgbClr val="000000"/>
                </a:solidFill>
                <a:ea typeface="Segoe UI" pitchFamily="34" charset="0"/>
                <a:cs typeface="Segoe UI" pitchFamily="34" charset="0"/>
              </a:rPr>
            </a:br>
            <a:r>
              <a:rPr lang="en-US" sz="2000" dirty="0">
                <a:solidFill>
                  <a:srgbClr val="000000"/>
                </a:solidFill>
                <a:ea typeface="Segoe UI" pitchFamily="34" charset="0"/>
                <a:cs typeface="Segoe UI" pitchFamily="34" charset="0"/>
              </a:rPr>
              <a:t>Libraries</a:t>
            </a: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931CF6B7-B978-1333-2D3D-96A80B7A26C1}"/>
              </a:ext>
            </a:extLst>
          </p:cNvPr>
          <p:cNvSpPr/>
          <p:nvPr/>
        </p:nvSpPr>
        <p:spPr bwMode="auto">
          <a:xfrm>
            <a:off x="9534412" y="522046"/>
            <a:ext cx="2335427" cy="116955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err="1">
                <a:solidFill>
                  <a:srgbClr val="000000"/>
                </a:solidFill>
                <a:ea typeface="Segoe UI" pitchFamily="34" charset="0"/>
                <a:cs typeface="Segoe UI" pitchFamily="34" charset="0"/>
              </a:rPr>
              <a:t>Javascript</a:t>
            </a:r>
            <a:r>
              <a:rPr lang="en-US" sz="1600" dirty="0">
                <a:solidFill>
                  <a:srgbClr val="000000"/>
                </a:solidFill>
                <a:ea typeface="Segoe UI" pitchFamily="34" charset="0"/>
                <a:cs typeface="Segoe UI" pitchFamily="34" charset="0"/>
              </a:rPr>
              <a:t>/CSS </a:t>
            </a:r>
            <a:br>
              <a:rPr lang="en-US" sz="1600" dirty="0">
                <a:solidFill>
                  <a:srgbClr val="000000"/>
                </a:solidFill>
                <a:ea typeface="Segoe UI" pitchFamily="34" charset="0"/>
                <a:cs typeface="Segoe UI" pitchFamily="34" charset="0"/>
              </a:rPr>
            </a:br>
            <a:r>
              <a:rPr lang="en-US" sz="1600" dirty="0">
                <a:solidFill>
                  <a:srgbClr val="000000"/>
                </a:solidFill>
                <a:ea typeface="Segoe UI" pitchFamily="34" charset="0"/>
                <a:cs typeface="Segoe UI" pitchFamily="34" charset="0"/>
              </a:rPr>
              <a:t>Libraries</a:t>
            </a:r>
            <a:br>
              <a:rPr lang="en-US" sz="1600" dirty="0">
                <a:solidFill>
                  <a:srgbClr val="000000"/>
                </a:solidFill>
                <a:ea typeface="Segoe UI" pitchFamily="34" charset="0"/>
                <a:cs typeface="Segoe UI" pitchFamily="34" charset="0"/>
              </a:rPr>
            </a:br>
            <a:br>
              <a:rPr lang="en-US" sz="2000" dirty="0">
                <a:solidFill>
                  <a:srgbClr val="000000"/>
                </a:solidFill>
                <a:ea typeface="Segoe UI" pitchFamily="34" charset="0"/>
                <a:cs typeface="Segoe UI" pitchFamily="34" charset="0"/>
              </a:rPr>
            </a:br>
            <a:endParaRPr lang="en-US" sz="2000" dirty="0">
              <a:solidFill>
                <a:srgbClr val="000000"/>
              </a:solidFill>
              <a:ea typeface="Segoe UI" pitchFamily="34" charset="0"/>
              <a:cs typeface="Segoe UI" pitchFamily="34" charset="0"/>
            </a:endParaRPr>
          </a:p>
        </p:txBody>
      </p:sp>
      <p:sp>
        <p:nvSpPr>
          <p:cNvPr id="35" name="Arrow: Down 34">
            <a:extLst>
              <a:ext uri="{FF2B5EF4-FFF2-40B4-BE49-F238E27FC236}">
                <a16:creationId xmlns:a16="http://schemas.microsoft.com/office/drawing/2014/main" id="{010E7E88-4DE2-D88F-A97D-916F74CE02D0}"/>
              </a:ext>
            </a:extLst>
          </p:cNvPr>
          <p:cNvSpPr/>
          <p:nvPr/>
        </p:nvSpPr>
        <p:spPr bwMode="auto">
          <a:xfrm rot="2680694">
            <a:off x="6991708" y="3278082"/>
            <a:ext cx="526189" cy="109009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6" name="Arrow: Down 35">
            <a:extLst>
              <a:ext uri="{FF2B5EF4-FFF2-40B4-BE49-F238E27FC236}">
                <a16:creationId xmlns:a16="http://schemas.microsoft.com/office/drawing/2014/main" id="{99DE00E1-884D-2F05-5D24-7CB4658A3C27}"/>
              </a:ext>
            </a:extLst>
          </p:cNvPr>
          <p:cNvSpPr/>
          <p:nvPr/>
        </p:nvSpPr>
        <p:spPr bwMode="auto">
          <a:xfrm rot="15070610">
            <a:off x="4303809" y="-267337"/>
            <a:ext cx="248342" cy="3474760"/>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7" name="Arrow: Down 36">
            <a:extLst>
              <a:ext uri="{FF2B5EF4-FFF2-40B4-BE49-F238E27FC236}">
                <a16:creationId xmlns:a16="http://schemas.microsoft.com/office/drawing/2014/main" id="{0D6C676E-6723-2043-E151-8A5B99EC08FB}"/>
              </a:ext>
            </a:extLst>
          </p:cNvPr>
          <p:cNvSpPr/>
          <p:nvPr/>
        </p:nvSpPr>
        <p:spPr bwMode="auto">
          <a:xfrm rot="3527426">
            <a:off x="8596577" y="1122885"/>
            <a:ext cx="248342" cy="89236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39" name="Arrow: Down 38">
            <a:extLst>
              <a:ext uri="{FF2B5EF4-FFF2-40B4-BE49-F238E27FC236}">
                <a16:creationId xmlns:a16="http://schemas.microsoft.com/office/drawing/2014/main" id="{9EB005A5-DF6E-559D-8C78-B4E4EF2AB7FC}"/>
              </a:ext>
            </a:extLst>
          </p:cNvPr>
          <p:cNvSpPr/>
          <p:nvPr/>
        </p:nvSpPr>
        <p:spPr bwMode="auto">
          <a:xfrm>
            <a:off x="8312266" y="3456316"/>
            <a:ext cx="500993" cy="774503"/>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C12588A8-78A6-DE15-91C3-E6CD7260AA37}"/>
              </a:ext>
            </a:extLst>
          </p:cNvPr>
          <p:cNvSpPr/>
          <p:nvPr/>
        </p:nvSpPr>
        <p:spPr bwMode="auto">
          <a:xfrm rot="18674347">
            <a:off x="9264373" y="3164220"/>
            <a:ext cx="472780" cy="1090096"/>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AD5CCC41-C460-4993-C4E4-22C1096AA4CB}"/>
              </a:ext>
            </a:extLst>
          </p:cNvPr>
          <p:cNvSpPr txBox="1"/>
          <p:nvPr/>
        </p:nvSpPr>
        <p:spPr>
          <a:xfrm rot="19041748">
            <a:off x="7102883" y="3597297"/>
            <a:ext cx="517962" cy="215444"/>
          </a:xfrm>
          <a:prstGeom prst="rect">
            <a:avLst/>
          </a:prstGeom>
          <a:noFill/>
        </p:spPr>
        <p:txBody>
          <a:bodyPr wrap="none" lIns="0" tIns="0" rIns="0" bIns="0" rtlCol="0">
            <a:spAutoFit/>
          </a:bodyPr>
          <a:lstStyle/>
          <a:p>
            <a:pPr algn="l"/>
            <a:r>
              <a:rPr lang="en-US" sz="1400" dirty="0"/>
              <a:t>HTTPS</a:t>
            </a:r>
          </a:p>
        </p:txBody>
      </p:sp>
      <p:sp>
        <p:nvSpPr>
          <p:cNvPr id="42" name="TextBox 41">
            <a:extLst>
              <a:ext uri="{FF2B5EF4-FFF2-40B4-BE49-F238E27FC236}">
                <a16:creationId xmlns:a16="http://schemas.microsoft.com/office/drawing/2014/main" id="{4B41D0A9-C3CD-4BE4-7701-7AA5DFE1094C}"/>
              </a:ext>
            </a:extLst>
          </p:cNvPr>
          <p:cNvSpPr txBox="1"/>
          <p:nvPr/>
        </p:nvSpPr>
        <p:spPr>
          <a:xfrm rot="5400000">
            <a:off x="8303781" y="3681153"/>
            <a:ext cx="517962" cy="215444"/>
          </a:xfrm>
          <a:prstGeom prst="rect">
            <a:avLst/>
          </a:prstGeom>
          <a:noFill/>
        </p:spPr>
        <p:txBody>
          <a:bodyPr wrap="none" lIns="0" tIns="0" rIns="0" bIns="0" rtlCol="0">
            <a:spAutoFit/>
          </a:bodyPr>
          <a:lstStyle/>
          <a:p>
            <a:pPr algn="l"/>
            <a:r>
              <a:rPr lang="en-US" sz="1400" dirty="0"/>
              <a:t>HTTPS</a:t>
            </a:r>
          </a:p>
        </p:txBody>
      </p:sp>
      <p:sp>
        <p:nvSpPr>
          <p:cNvPr id="43" name="TextBox 42">
            <a:extLst>
              <a:ext uri="{FF2B5EF4-FFF2-40B4-BE49-F238E27FC236}">
                <a16:creationId xmlns:a16="http://schemas.microsoft.com/office/drawing/2014/main" id="{B5DBFF5C-744D-E1B1-7FD2-3E14000A74AF}"/>
              </a:ext>
            </a:extLst>
          </p:cNvPr>
          <p:cNvSpPr txBox="1"/>
          <p:nvPr/>
        </p:nvSpPr>
        <p:spPr>
          <a:xfrm rot="2402262">
            <a:off x="9212549" y="3550959"/>
            <a:ext cx="517962" cy="215444"/>
          </a:xfrm>
          <a:prstGeom prst="rect">
            <a:avLst/>
          </a:prstGeom>
          <a:noFill/>
        </p:spPr>
        <p:txBody>
          <a:bodyPr wrap="none" lIns="0" tIns="0" rIns="0" bIns="0" rtlCol="0">
            <a:spAutoFit/>
          </a:bodyPr>
          <a:lstStyle/>
          <a:p>
            <a:pPr algn="l"/>
            <a:r>
              <a:rPr lang="en-US" sz="1400" dirty="0"/>
              <a:t>HTTPS</a:t>
            </a:r>
          </a:p>
        </p:txBody>
      </p:sp>
    </p:spTree>
    <p:extLst>
      <p:ext uri="{BB962C8B-B14F-4D97-AF65-F5344CB8AC3E}">
        <p14:creationId xmlns:p14="http://schemas.microsoft.com/office/powerpoint/2010/main" val="3698131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Programming Languages</a:t>
            </a:r>
            <a:br>
              <a:rPr lang="en-US" sz="3200" dirty="0"/>
            </a:br>
            <a:r>
              <a:rPr lang="en-US" sz="2000" spc="0" dirty="0">
                <a:solidFill>
                  <a:schemeClr val="accent1"/>
                </a:solidFill>
              </a:rPr>
              <a:t>Overview</a:t>
            </a:r>
            <a:br>
              <a:rPr lang="en-US" sz="3200" dirty="0"/>
            </a:br>
            <a:endParaRPr lang="en-US" sz="2400" dirty="0"/>
          </a:p>
        </p:txBody>
      </p:sp>
      <p:pic>
        <p:nvPicPr>
          <p:cNvPr id="9" name="Picture 8">
            <a:extLst>
              <a:ext uri="{FF2B5EF4-FFF2-40B4-BE49-F238E27FC236}">
                <a16:creationId xmlns:a16="http://schemas.microsoft.com/office/drawing/2014/main" id="{6C300CB0-3212-6EA7-8671-597EB9AE620C}"/>
              </a:ext>
            </a:extLst>
          </p:cNvPr>
          <p:cNvPicPr>
            <a:picLocks noChangeAspect="1"/>
          </p:cNvPicPr>
          <p:nvPr/>
        </p:nvPicPr>
        <p:blipFill>
          <a:blip r:embed="rId3"/>
          <a:stretch>
            <a:fillRect/>
          </a:stretch>
        </p:blipFill>
        <p:spPr>
          <a:xfrm>
            <a:off x="813020" y="1826258"/>
            <a:ext cx="10292477" cy="4216195"/>
          </a:xfrm>
          <a:prstGeom prst="rect">
            <a:avLst/>
          </a:prstGeom>
        </p:spPr>
      </p:pic>
    </p:spTree>
    <p:extLst>
      <p:ext uri="{BB962C8B-B14F-4D97-AF65-F5344CB8AC3E}">
        <p14:creationId xmlns:p14="http://schemas.microsoft.com/office/powerpoint/2010/main" val="3500185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first program</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48978"/>
            <a:ext cx="4419121" cy="400110"/>
          </a:xfrm>
          <a:prstGeom prst="rect">
            <a:avLst/>
          </a:prstGeom>
          <a:noFill/>
        </p:spPr>
        <p:txBody>
          <a:bodyPr wrap="square" lIns="0">
            <a:spAutoFit/>
          </a:bodyPr>
          <a:lstStyle/>
          <a:p>
            <a:r>
              <a:rPr lang="en-GB" sz="2000" dirty="0">
                <a:latin typeface="+mj-lt"/>
              </a:rPr>
              <a:t>Open MSYS2 shell</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921388"/>
            <a:ext cx="4419121" cy="741742"/>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en-US" sz="1600" i="1" dirty="0">
                <a:solidFill>
                  <a:srgbClr val="FFFFFF"/>
                </a:solidFill>
              </a:rPr>
              <a:t>notepad </a:t>
            </a:r>
            <a:r>
              <a:rPr lang="en-US" sz="1600" i="1" dirty="0" err="1">
                <a:solidFill>
                  <a:srgbClr val="FFFFFF"/>
                </a:solidFill>
              </a:rPr>
              <a:t>test.c</a:t>
            </a:r>
            <a:br>
              <a:rPr lang="en-US" sz="1600" i="1" dirty="0">
                <a:solidFill>
                  <a:srgbClr val="FFFFFF"/>
                </a:solidFill>
              </a:rPr>
            </a:br>
            <a:endParaRPr lang="en-US" sz="1600" i="1"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4423563"/>
            <a:ext cx="4180460" cy="400110"/>
          </a:xfrm>
          <a:prstGeom prst="rect">
            <a:avLst/>
          </a:prstGeom>
          <a:noFill/>
        </p:spPr>
        <p:txBody>
          <a:bodyPr wrap="square" lIns="0">
            <a:spAutoFit/>
          </a:bodyPr>
          <a:lstStyle/>
          <a:p>
            <a:r>
              <a:rPr lang="en-GB" sz="2000" dirty="0">
                <a:latin typeface="+mj-lt"/>
              </a:rPr>
              <a:t>Compile the source file ‘</a:t>
            </a:r>
            <a:r>
              <a:rPr lang="en-GB" sz="2000" dirty="0" err="1">
                <a:latin typeface="+mj-lt"/>
              </a:rPr>
              <a:t>test.c</a:t>
            </a:r>
            <a:r>
              <a:rPr lang="en-GB" sz="2000" dirty="0">
                <a:latin typeface="+mj-lt"/>
              </a:rPr>
              <a:t>’</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4885164"/>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err="1">
                <a:solidFill>
                  <a:srgbClr val="FFFFFF"/>
                </a:solidFill>
              </a:rPr>
              <a:t>gcc</a:t>
            </a:r>
            <a:r>
              <a:rPr lang="en-US" sz="1600" i="1" dirty="0">
                <a:solidFill>
                  <a:srgbClr val="FFFFFF"/>
                </a:solidFill>
              </a:rPr>
              <a:t> </a:t>
            </a:r>
            <a:r>
              <a:rPr lang="en-US" sz="1600" i="1" dirty="0" err="1">
                <a:solidFill>
                  <a:srgbClr val="FFFFFF"/>
                </a:solidFill>
              </a:rPr>
              <a:t>test.c</a:t>
            </a:r>
            <a:r>
              <a:rPr lang="en-US" sz="1600" i="1" dirty="0">
                <a:solidFill>
                  <a:srgbClr val="FFFFFF"/>
                </a:solidFill>
              </a:rPr>
              <a:t> –o test.exe</a:t>
            </a:r>
          </a:p>
        </p:txBody>
      </p:sp>
      <p:sp>
        <p:nvSpPr>
          <p:cNvPr id="2" name="TextBox 1">
            <a:extLst>
              <a:ext uri="{FF2B5EF4-FFF2-40B4-BE49-F238E27FC236}">
                <a16:creationId xmlns:a16="http://schemas.microsoft.com/office/drawing/2014/main" id="{84DAC149-33F4-4180-3522-8BEC6C2D4911}"/>
              </a:ext>
            </a:extLst>
          </p:cNvPr>
          <p:cNvSpPr txBox="1"/>
          <p:nvPr/>
        </p:nvSpPr>
        <p:spPr>
          <a:xfrm>
            <a:off x="616851" y="2503071"/>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616851" y="2975481"/>
            <a:ext cx="4419121" cy="1637371"/>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#include "</a:t>
            </a:r>
            <a:r>
              <a:rPr lang="en-US" sz="1600" i="1" dirty="0" err="1">
                <a:solidFill>
                  <a:srgbClr val="FFFFFF"/>
                </a:solidFill>
              </a:rPr>
              <a:t>stdio.h</a:t>
            </a:r>
            <a:r>
              <a:rPr lang="en-US" sz="1600" i="1" dirty="0">
                <a:solidFill>
                  <a:srgbClr val="FFFFFF"/>
                </a:solidFill>
              </a:rPr>
              <a:t>"</a:t>
            </a:r>
          </a:p>
          <a:p>
            <a:pPr defTabSz="914367">
              <a:lnSpc>
                <a:spcPct val="90000"/>
              </a:lnSpc>
              <a:spcAft>
                <a:spcPts val="600"/>
              </a:spcAft>
            </a:pPr>
            <a:r>
              <a:rPr lang="en-US" sz="1600" i="1" dirty="0">
                <a:solidFill>
                  <a:srgbClr val="FFFFFF"/>
                </a:solidFill>
              </a:rPr>
              <a:t>int main()</a:t>
            </a:r>
          </a:p>
          <a:p>
            <a:pPr defTabSz="914367">
              <a:lnSpc>
                <a:spcPct val="90000"/>
              </a:lnSpc>
              <a:spcAft>
                <a:spcPts val="600"/>
              </a:spcAft>
            </a:pPr>
            <a:r>
              <a:rPr lang="en-US" sz="1600" i="1" dirty="0">
                <a:solidFill>
                  <a:srgbClr val="FFFFFF"/>
                </a:solidFill>
              </a:rPr>
              <a:t>{</a:t>
            </a:r>
          </a:p>
          <a:p>
            <a:pPr defTabSz="914367">
              <a:lnSpc>
                <a:spcPct val="90000"/>
              </a:lnSpc>
              <a:spcAft>
                <a:spcPts val="600"/>
              </a:spcAft>
            </a:pPr>
            <a:r>
              <a:rPr lang="en-US" sz="1600" i="1" dirty="0" err="1">
                <a:solidFill>
                  <a:srgbClr val="FFFFFF"/>
                </a:solidFill>
              </a:rPr>
              <a:t>printf</a:t>
            </a:r>
            <a:r>
              <a:rPr lang="en-US" sz="1600" i="1" dirty="0">
                <a:solidFill>
                  <a:srgbClr val="FFFFFF"/>
                </a:solidFill>
              </a:rPr>
              <a:t>("Hello World\n");</a:t>
            </a:r>
          </a:p>
          <a:p>
            <a:pPr defTabSz="914367">
              <a:lnSpc>
                <a:spcPct val="90000"/>
              </a:lnSpc>
              <a:spcAft>
                <a:spcPts val="600"/>
              </a:spcAft>
            </a:pPr>
            <a:r>
              <a:rPr lang="en-US" sz="1600" i="1" dirty="0">
                <a:solidFill>
                  <a:srgbClr val="FFFFFF"/>
                </a:solidFill>
              </a:rPr>
              <a:t>}</a:t>
            </a:r>
            <a:br>
              <a:rPr lang="en-US" sz="1600" i="1" dirty="0">
                <a:solidFill>
                  <a:srgbClr val="FFFFFF"/>
                </a:solidFill>
              </a:rPr>
            </a:br>
            <a:endParaRPr lang="en-US" sz="1600" i="1" dirty="0">
              <a:solidFill>
                <a:srgbClr val="FFFFFF"/>
              </a:solidFill>
            </a:endParaRPr>
          </a:p>
        </p:txBody>
      </p:sp>
      <p:sp>
        <p:nvSpPr>
          <p:cNvPr id="4" name="TextBox 3">
            <a:extLst>
              <a:ext uri="{FF2B5EF4-FFF2-40B4-BE49-F238E27FC236}">
                <a16:creationId xmlns:a16="http://schemas.microsoft.com/office/drawing/2014/main" id="{E9AA72AE-C24D-0DC6-5E71-36688117A44C}"/>
              </a:ext>
            </a:extLst>
          </p:cNvPr>
          <p:cNvSpPr txBox="1"/>
          <p:nvPr/>
        </p:nvSpPr>
        <p:spPr>
          <a:xfrm>
            <a:off x="616851" y="5256057"/>
            <a:ext cx="4869550" cy="400110"/>
          </a:xfrm>
          <a:prstGeom prst="rect">
            <a:avLst/>
          </a:prstGeom>
          <a:noFill/>
        </p:spPr>
        <p:txBody>
          <a:bodyPr wrap="square" lIns="0">
            <a:spAutoFit/>
          </a:bodyPr>
          <a:lstStyle/>
          <a:p>
            <a:r>
              <a:rPr lang="en-GB" sz="2000" dirty="0">
                <a:latin typeface="+mj-lt"/>
              </a:rPr>
              <a:t>Run the program  in the MSYS2 shell</a:t>
            </a:r>
            <a:endParaRPr lang="en-GB" dirty="0">
              <a:latin typeface="+mj-lt"/>
            </a:endParaRPr>
          </a:p>
        </p:txBody>
      </p:sp>
      <p:sp>
        <p:nvSpPr>
          <p:cNvPr id="5" name="TextBox 4">
            <a:extLst>
              <a:ext uri="{FF2B5EF4-FFF2-40B4-BE49-F238E27FC236}">
                <a16:creationId xmlns:a16="http://schemas.microsoft.com/office/drawing/2014/main" id="{FED87E6C-08E6-A627-527B-ACBBF2211A82}"/>
              </a:ext>
            </a:extLst>
          </p:cNvPr>
          <p:cNvSpPr txBox="1"/>
          <p:nvPr/>
        </p:nvSpPr>
        <p:spPr>
          <a:xfrm>
            <a:off x="616851" y="5739202"/>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
        <p:nvSpPr>
          <p:cNvPr id="6" name="TextBox 5">
            <a:extLst>
              <a:ext uri="{FF2B5EF4-FFF2-40B4-BE49-F238E27FC236}">
                <a16:creationId xmlns:a16="http://schemas.microsoft.com/office/drawing/2014/main" id="{7D3CE5B9-AB8A-51DF-5FCB-B53F4086CB92}"/>
              </a:ext>
            </a:extLst>
          </p:cNvPr>
          <p:cNvSpPr txBox="1"/>
          <p:nvPr/>
        </p:nvSpPr>
        <p:spPr>
          <a:xfrm>
            <a:off x="616851" y="5933179"/>
            <a:ext cx="8653898" cy="400110"/>
          </a:xfrm>
          <a:prstGeom prst="rect">
            <a:avLst/>
          </a:prstGeom>
          <a:noFill/>
        </p:spPr>
        <p:txBody>
          <a:bodyPr wrap="square" lIns="0">
            <a:spAutoFit/>
          </a:bodyPr>
          <a:lstStyle/>
          <a:p>
            <a:r>
              <a:rPr lang="en-GB" sz="2000" dirty="0">
                <a:latin typeface="+mj-lt"/>
              </a:rPr>
              <a:t>Run the program  in the </a:t>
            </a:r>
            <a:r>
              <a:rPr lang="en-GB" sz="2000" dirty="0" err="1">
                <a:latin typeface="+mj-lt"/>
              </a:rPr>
              <a:t>cmd</a:t>
            </a:r>
            <a:r>
              <a:rPr lang="en-GB" sz="2000" dirty="0">
                <a:latin typeface="+mj-lt"/>
              </a:rPr>
              <a:t> shell under c:\msys64\home\&lt;YOURNAME&gt;</a:t>
            </a:r>
            <a:endParaRPr lang="en-GB" dirty="0">
              <a:latin typeface="+mj-lt"/>
            </a:endParaRPr>
          </a:p>
        </p:txBody>
      </p:sp>
      <p:sp>
        <p:nvSpPr>
          <p:cNvPr id="7" name="TextBox 6">
            <a:extLst>
              <a:ext uri="{FF2B5EF4-FFF2-40B4-BE49-F238E27FC236}">
                <a16:creationId xmlns:a16="http://schemas.microsoft.com/office/drawing/2014/main" id="{82094361-464B-C1E6-D393-86700FC55CA2}"/>
              </a:ext>
            </a:extLst>
          </p:cNvPr>
          <p:cNvSpPr txBox="1"/>
          <p:nvPr/>
        </p:nvSpPr>
        <p:spPr>
          <a:xfrm>
            <a:off x="616851" y="6394780"/>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Tree>
    <p:extLst>
      <p:ext uri="{BB962C8B-B14F-4D97-AF65-F5344CB8AC3E}">
        <p14:creationId xmlns:p14="http://schemas.microsoft.com/office/powerpoint/2010/main" val="3404745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Optimize your program size</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48978"/>
            <a:ext cx="7522214" cy="400110"/>
          </a:xfrm>
          <a:prstGeom prst="rect">
            <a:avLst/>
          </a:prstGeom>
          <a:noFill/>
        </p:spPr>
        <p:txBody>
          <a:bodyPr wrap="square" lIns="0">
            <a:spAutoFit/>
          </a:bodyPr>
          <a:lstStyle/>
          <a:p>
            <a:r>
              <a:rPr lang="en-GB" sz="2000" dirty="0">
                <a:latin typeface="+mj-lt"/>
              </a:rPr>
              <a:t>Compile and build the application and optimize the size</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921388"/>
            <a:ext cx="5177367" cy="769441"/>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pt-BR" sz="1800" i="1" dirty="0">
                <a:latin typeface="Lucida Console" panose="020B0609040504020204" pitchFamily="49" charset="0"/>
              </a:rPr>
              <a:t> </a:t>
            </a:r>
            <a:r>
              <a:rPr lang="pt-BR" sz="1600" i="1" dirty="0">
                <a:latin typeface="Lucida Console" panose="020B0609040504020204" pitchFamily="49" charset="0"/>
              </a:rPr>
              <a:t>gcc test.c -o testO.exe -O2 -s</a:t>
            </a:r>
            <a:br>
              <a:rPr lang="en-US" sz="1600" i="1" dirty="0">
                <a:solidFill>
                  <a:srgbClr val="FFFFFF"/>
                </a:solidFill>
              </a:rPr>
            </a:br>
            <a:endParaRPr lang="en-US" sz="1600" i="1"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4423563"/>
            <a:ext cx="4180460" cy="400110"/>
          </a:xfrm>
          <a:prstGeom prst="rect">
            <a:avLst/>
          </a:prstGeom>
          <a:noFill/>
        </p:spPr>
        <p:txBody>
          <a:bodyPr wrap="square" lIns="0">
            <a:spAutoFit/>
          </a:bodyPr>
          <a:lstStyle/>
          <a:p>
            <a:r>
              <a:rPr lang="en-GB" sz="2000" dirty="0">
                <a:latin typeface="+mj-lt"/>
              </a:rPr>
              <a:t>Compile the source file ‘</a:t>
            </a:r>
            <a:r>
              <a:rPr lang="en-GB" sz="2000" dirty="0" err="1">
                <a:latin typeface="+mj-lt"/>
              </a:rPr>
              <a:t>test.c</a:t>
            </a:r>
            <a:r>
              <a:rPr lang="en-GB" sz="2000" dirty="0">
                <a:latin typeface="+mj-lt"/>
              </a:rPr>
              <a:t>’</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4885164"/>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err="1">
                <a:solidFill>
                  <a:srgbClr val="FFFFFF"/>
                </a:solidFill>
              </a:rPr>
              <a:t>gcc</a:t>
            </a:r>
            <a:r>
              <a:rPr lang="en-US" sz="1600" i="1" dirty="0">
                <a:solidFill>
                  <a:srgbClr val="FFFFFF"/>
                </a:solidFill>
              </a:rPr>
              <a:t> </a:t>
            </a:r>
            <a:r>
              <a:rPr lang="en-US" sz="1600" i="1" dirty="0" err="1">
                <a:solidFill>
                  <a:srgbClr val="FFFFFF"/>
                </a:solidFill>
              </a:rPr>
              <a:t>test.c</a:t>
            </a:r>
            <a:r>
              <a:rPr lang="en-US" sz="1600" i="1" dirty="0">
                <a:solidFill>
                  <a:srgbClr val="FFFFFF"/>
                </a:solidFill>
              </a:rPr>
              <a:t> –o </a:t>
            </a:r>
            <a:r>
              <a:rPr lang="en-US" sz="1600" i="1">
                <a:solidFill>
                  <a:srgbClr val="FFFFFF"/>
                </a:solidFill>
              </a:rPr>
              <a:t>test.asm -S</a:t>
            </a:r>
            <a:endParaRPr lang="en-US" sz="1600" i="1" dirty="0">
              <a:solidFill>
                <a:srgbClr val="FFFFFF"/>
              </a:solidFill>
            </a:endParaRPr>
          </a:p>
        </p:txBody>
      </p:sp>
      <p:sp>
        <p:nvSpPr>
          <p:cNvPr id="2" name="TextBox 1">
            <a:extLst>
              <a:ext uri="{FF2B5EF4-FFF2-40B4-BE49-F238E27FC236}">
                <a16:creationId xmlns:a16="http://schemas.microsoft.com/office/drawing/2014/main" id="{84DAC149-33F4-4180-3522-8BEC6C2D4911}"/>
              </a:ext>
            </a:extLst>
          </p:cNvPr>
          <p:cNvSpPr txBox="1"/>
          <p:nvPr/>
        </p:nvSpPr>
        <p:spPr>
          <a:xfrm>
            <a:off x="616851" y="2503071"/>
            <a:ext cx="4419121" cy="400110"/>
          </a:xfrm>
          <a:prstGeom prst="rect">
            <a:avLst/>
          </a:prstGeom>
          <a:noFill/>
        </p:spPr>
        <p:txBody>
          <a:bodyPr wrap="square" lIns="0">
            <a:spAutoFit/>
          </a:bodyPr>
          <a:lstStyle/>
          <a:p>
            <a:r>
              <a:rPr lang="en-GB" sz="2000" dirty="0">
                <a:latin typeface="+mj-lt"/>
              </a:rPr>
              <a:t>Check the size of the new binary</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616851" y="2975481"/>
            <a:ext cx="4419121" cy="547842"/>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pt-BR" sz="1800" i="1" dirty="0">
                <a:latin typeface="Lucida Console" panose="020B0609040504020204" pitchFamily="49" charset="0"/>
              </a:rPr>
              <a:t> </a:t>
            </a:r>
            <a:r>
              <a:rPr lang="pt-BR" sz="1600" i="1" dirty="0">
                <a:latin typeface="Lucida Console" panose="020B0609040504020204" pitchFamily="49" charset="0"/>
              </a:rPr>
              <a:t>ls –l</a:t>
            </a:r>
            <a:endParaRPr lang="en-US" sz="1600" i="1" dirty="0">
              <a:solidFill>
                <a:srgbClr val="FFFFFF"/>
              </a:solidFill>
            </a:endParaRPr>
          </a:p>
        </p:txBody>
      </p:sp>
      <p:sp>
        <p:nvSpPr>
          <p:cNvPr id="4" name="TextBox 3">
            <a:extLst>
              <a:ext uri="{FF2B5EF4-FFF2-40B4-BE49-F238E27FC236}">
                <a16:creationId xmlns:a16="http://schemas.microsoft.com/office/drawing/2014/main" id="{E9AA72AE-C24D-0DC6-5E71-36688117A44C}"/>
              </a:ext>
            </a:extLst>
          </p:cNvPr>
          <p:cNvSpPr txBox="1"/>
          <p:nvPr/>
        </p:nvSpPr>
        <p:spPr>
          <a:xfrm>
            <a:off x="616851" y="5256057"/>
            <a:ext cx="4869550" cy="400110"/>
          </a:xfrm>
          <a:prstGeom prst="rect">
            <a:avLst/>
          </a:prstGeom>
          <a:noFill/>
        </p:spPr>
        <p:txBody>
          <a:bodyPr wrap="square" lIns="0">
            <a:spAutoFit/>
          </a:bodyPr>
          <a:lstStyle/>
          <a:p>
            <a:r>
              <a:rPr lang="en-GB" sz="2000" dirty="0">
                <a:latin typeface="+mj-lt"/>
              </a:rPr>
              <a:t>Run the program  in the MSYS2 shell</a:t>
            </a:r>
            <a:endParaRPr lang="en-GB" dirty="0">
              <a:latin typeface="+mj-lt"/>
            </a:endParaRPr>
          </a:p>
        </p:txBody>
      </p:sp>
      <p:sp>
        <p:nvSpPr>
          <p:cNvPr id="5" name="TextBox 4">
            <a:extLst>
              <a:ext uri="{FF2B5EF4-FFF2-40B4-BE49-F238E27FC236}">
                <a16:creationId xmlns:a16="http://schemas.microsoft.com/office/drawing/2014/main" id="{FED87E6C-08E6-A627-527B-ACBBF2211A82}"/>
              </a:ext>
            </a:extLst>
          </p:cNvPr>
          <p:cNvSpPr txBox="1"/>
          <p:nvPr/>
        </p:nvSpPr>
        <p:spPr>
          <a:xfrm>
            <a:off x="616851" y="5739202"/>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
        <p:nvSpPr>
          <p:cNvPr id="6" name="TextBox 5">
            <a:extLst>
              <a:ext uri="{FF2B5EF4-FFF2-40B4-BE49-F238E27FC236}">
                <a16:creationId xmlns:a16="http://schemas.microsoft.com/office/drawing/2014/main" id="{7D3CE5B9-AB8A-51DF-5FCB-B53F4086CB92}"/>
              </a:ext>
            </a:extLst>
          </p:cNvPr>
          <p:cNvSpPr txBox="1"/>
          <p:nvPr/>
        </p:nvSpPr>
        <p:spPr>
          <a:xfrm>
            <a:off x="616851" y="5933179"/>
            <a:ext cx="8653898" cy="400110"/>
          </a:xfrm>
          <a:prstGeom prst="rect">
            <a:avLst/>
          </a:prstGeom>
          <a:noFill/>
        </p:spPr>
        <p:txBody>
          <a:bodyPr wrap="square" lIns="0">
            <a:spAutoFit/>
          </a:bodyPr>
          <a:lstStyle/>
          <a:p>
            <a:r>
              <a:rPr lang="en-GB" sz="2000" dirty="0">
                <a:latin typeface="+mj-lt"/>
              </a:rPr>
              <a:t>Run the program  in the </a:t>
            </a:r>
            <a:r>
              <a:rPr lang="en-GB" sz="2000" dirty="0" err="1">
                <a:latin typeface="+mj-lt"/>
              </a:rPr>
              <a:t>cmd</a:t>
            </a:r>
            <a:r>
              <a:rPr lang="en-GB" sz="2000" dirty="0">
                <a:latin typeface="+mj-lt"/>
              </a:rPr>
              <a:t> shell under c:\msys64\home\&lt;YOURNAME&gt;</a:t>
            </a:r>
            <a:endParaRPr lang="en-GB" dirty="0">
              <a:latin typeface="+mj-lt"/>
            </a:endParaRPr>
          </a:p>
        </p:txBody>
      </p:sp>
      <p:sp>
        <p:nvSpPr>
          <p:cNvPr id="7" name="TextBox 6">
            <a:extLst>
              <a:ext uri="{FF2B5EF4-FFF2-40B4-BE49-F238E27FC236}">
                <a16:creationId xmlns:a16="http://schemas.microsoft.com/office/drawing/2014/main" id="{82094361-464B-C1E6-D393-86700FC55CA2}"/>
              </a:ext>
            </a:extLst>
          </p:cNvPr>
          <p:cNvSpPr txBox="1"/>
          <p:nvPr/>
        </p:nvSpPr>
        <p:spPr>
          <a:xfrm>
            <a:off x="616851" y="6394780"/>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Tree>
    <p:extLst>
      <p:ext uri="{BB962C8B-B14F-4D97-AF65-F5344CB8AC3E}">
        <p14:creationId xmlns:p14="http://schemas.microsoft.com/office/powerpoint/2010/main" val="570671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first program</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48978"/>
            <a:ext cx="4419121" cy="400110"/>
          </a:xfrm>
          <a:prstGeom prst="rect">
            <a:avLst/>
          </a:prstGeom>
          <a:noFill/>
        </p:spPr>
        <p:txBody>
          <a:bodyPr wrap="square" lIns="0">
            <a:spAutoFit/>
          </a:bodyPr>
          <a:lstStyle/>
          <a:p>
            <a:r>
              <a:rPr lang="en-GB" sz="2000" dirty="0">
                <a:latin typeface="+mj-lt"/>
              </a:rPr>
              <a:t>Open MSYS2 shell</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921388"/>
            <a:ext cx="4419121" cy="741742"/>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Run the following command in the MSYS2 shell</a:t>
            </a:r>
          </a:p>
          <a:p>
            <a:pPr defTabSz="914367">
              <a:lnSpc>
                <a:spcPct val="90000"/>
              </a:lnSpc>
              <a:spcAft>
                <a:spcPts val="600"/>
              </a:spcAft>
            </a:pPr>
            <a:r>
              <a:rPr lang="en-US" sz="1600" i="1" dirty="0">
                <a:solidFill>
                  <a:srgbClr val="FFFFFF"/>
                </a:solidFill>
              </a:rPr>
              <a:t>notepad </a:t>
            </a:r>
            <a:r>
              <a:rPr lang="en-US" sz="1600" i="1" dirty="0" err="1">
                <a:solidFill>
                  <a:srgbClr val="FFFFFF"/>
                </a:solidFill>
              </a:rPr>
              <a:t>test.c</a:t>
            </a:r>
            <a:br>
              <a:rPr lang="en-US" sz="1600" i="1" dirty="0">
                <a:solidFill>
                  <a:srgbClr val="FFFFFF"/>
                </a:solidFill>
              </a:rPr>
            </a:br>
            <a:endParaRPr lang="en-US" sz="1600" i="1"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4423563"/>
            <a:ext cx="4180460" cy="400110"/>
          </a:xfrm>
          <a:prstGeom prst="rect">
            <a:avLst/>
          </a:prstGeom>
          <a:noFill/>
        </p:spPr>
        <p:txBody>
          <a:bodyPr wrap="square" lIns="0">
            <a:spAutoFit/>
          </a:bodyPr>
          <a:lstStyle/>
          <a:p>
            <a:r>
              <a:rPr lang="en-GB" sz="2000" dirty="0">
                <a:latin typeface="+mj-lt"/>
              </a:rPr>
              <a:t>Compile the source file ‘</a:t>
            </a:r>
            <a:r>
              <a:rPr lang="en-GB" sz="2000" dirty="0" err="1">
                <a:latin typeface="+mj-lt"/>
              </a:rPr>
              <a:t>test.c</a:t>
            </a:r>
            <a:r>
              <a:rPr lang="en-GB" sz="2000" dirty="0">
                <a:latin typeface="+mj-lt"/>
              </a:rPr>
              <a:t>’</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4885164"/>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err="1">
                <a:solidFill>
                  <a:srgbClr val="FFFFFF"/>
                </a:solidFill>
              </a:rPr>
              <a:t>gcc</a:t>
            </a:r>
            <a:r>
              <a:rPr lang="en-US" sz="1600" i="1" dirty="0">
                <a:solidFill>
                  <a:srgbClr val="FFFFFF"/>
                </a:solidFill>
              </a:rPr>
              <a:t> </a:t>
            </a:r>
            <a:r>
              <a:rPr lang="en-US" sz="1600" i="1" dirty="0" err="1">
                <a:solidFill>
                  <a:srgbClr val="FFFFFF"/>
                </a:solidFill>
              </a:rPr>
              <a:t>test.c</a:t>
            </a:r>
            <a:r>
              <a:rPr lang="en-US" sz="1600" i="1" dirty="0">
                <a:solidFill>
                  <a:srgbClr val="FFFFFF"/>
                </a:solidFill>
              </a:rPr>
              <a:t> –o test.exe</a:t>
            </a:r>
          </a:p>
        </p:txBody>
      </p:sp>
      <p:sp>
        <p:nvSpPr>
          <p:cNvPr id="2" name="TextBox 1">
            <a:extLst>
              <a:ext uri="{FF2B5EF4-FFF2-40B4-BE49-F238E27FC236}">
                <a16:creationId xmlns:a16="http://schemas.microsoft.com/office/drawing/2014/main" id="{84DAC149-33F4-4180-3522-8BEC6C2D4911}"/>
              </a:ext>
            </a:extLst>
          </p:cNvPr>
          <p:cNvSpPr txBox="1"/>
          <p:nvPr/>
        </p:nvSpPr>
        <p:spPr>
          <a:xfrm>
            <a:off x="616851" y="2503071"/>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4709762" y="2820988"/>
            <a:ext cx="4419121" cy="1637371"/>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World\n");</a:t>
            </a:r>
          </a:p>
          <a:p>
            <a:pPr lvl="1" defTabSz="914367">
              <a:lnSpc>
                <a:spcPct val="90000"/>
              </a:lnSpc>
              <a:spcAft>
                <a:spcPts val="600"/>
              </a:spcAft>
            </a:pPr>
            <a:r>
              <a:rPr lang="en-US" sz="1600" i="1" dirty="0">
                <a:solidFill>
                  <a:schemeClr val="bg1"/>
                </a:solidFill>
              </a:rPr>
              <a:t>}</a:t>
            </a:r>
            <a:br>
              <a:rPr lang="en-US" sz="1600" i="1" dirty="0">
                <a:solidFill>
                  <a:srgbClr val="FF0000"/>
                </a:solidFill>
              </a:rPr>
            </a:br>
            <a:endParaRPr lang="en-US" sz="1600" i="1" dirty="0">
              <a:solidFill>
                <a:srgbClr val="FF0000"/>
              </a:solidFill>
            </a:endParaRPr>
          </a:p>
        </p:txBody>
      </p:sp>
      <p:sp>
        <p:nvSpPr>
          <p:cNvPr id="4" name="TextBox 3">
            <a:extLst>
              <a:ext uri="{FF2B5EF4-FFF2-40B4-BE49-F238E27FC236}">
                <a16:creationId xmlns:a16="http://schemas.microsoft.com/office/drawing/2014/main" id="{E9AA72AE-C24D-0DC6-5E71-36688117A44C}"/>
              </a:ext>
            </a:extLst>
          </p:cNvPr>
          <p:cNvSpPr txBox="1"/>
          <p:nvPr/>
        </p:nvSpPr>
        <p:spPr>
          <a:xfrm>
            <a:off x="616851" y="5256057"/>
            <a:ext cx="4869550" cy="400110"/>
          </a:xfrm>
          <a:prstGeom prst="rect">
            <a:avLst/>
          </a:prstGeom>
          <a:noFill/>
        </p:spPr>
        <p:txBody>
          <a:bodyPr wrap="square" lIns="0">
            <a:spAutoFit/>
          </a:bodyPr>
          <a:lstStyle/>
          <a:p>
            <a:r>
              <a:rPr lang="en-GB" sz="2000" dirty="0">
                <a:latin typeface="+mj-lt"/>
              </a:rPr>
              <a:t>Run the program  in the MSYS2 shell</a:t>
            </a:r>
            <a:endParaRPr lang="en-GB" dirty="0">
              <a:latin typeface="+mj-lt"/>
            </a:endParaRPr>
          </a:p>
        </p:txBody>
      </p:sp>
      <p:sp>
        <p:nvSpPr>
          <p:cNvPr id="5" name="TextBox 4">
            <a:extLst>
              <a:ext uri="{FF2B5EF4-FFF2-40B4-BE49-F238E27FC236}">
                <a16:creationId xmlns:a16="http://schemas.microsoft.com/office/drawing/2014/main" id="{FED87E6C-08E6-A627-527B-ACBBF2211A82}"/>
              </a:ext>
            </a:extLst>
          </p:cNvPr>
          <p:cNvSpPr txBox="1"/>
          <p:nvPr/>
        </p:nvSpPr>
        <p:spPr>
          <a:xfrm>
            <a:off x="616851" y="5739202"/>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
        <p:nvSpPr>
          <p:cNvPr id="6" name="TextBox 5">
            <a:extLst>
              <a:ext uri="{FF2B5EF4-FFF2-40B4-BE49-F238E27FC236}">
                <a16:creationId xmlns:a16="http://schemas.microsoft.com/office/drawing/2014/main" id="{7D3CE5B9-AB8A-51DF-5FCB-B53F4086CB92}"/>
              </a:ext>
            </a:extLst>
          </p:cNvPr>
          <p:cNvSpPr txBox="1"/>
          <p:nvPr/>
        </p:nvSpPr>
        <p:spPr>
          <a:xfrm>
            <a:off x="616851" y="5933179"/>
            <a:ext cx="8653898" cy="400110"/>
          </a:xfrm>
          <a:prstGeom prst="rect">
            <a:avLst/>
          </a:prstGeom>
          <a:noFill/>
        </p:spPr>
        <p:txBody>
          <a:bodyPr wrap="square" lIns="0">
            <a:spAutoFit/>
          </a:bodyPr>
          <a:lstStyle/>
          <a:p>
            <a:r>
              <a:rPr lang="en-GB" sz="2000" dirty="0">
                <a:latin typeface="+mj-lt"/>
              </a:rPr>
              <a:t>Run the program  in the </a:t>
            </a:r>
            <a:r>
              <a:rPr lang="en-GB" sz="2000" dirty="0" err="1">
                <a:latin typeface="+mj-lt"/>
              </a:rPr>
              <a:t>cmd</a:t>
            </a:r>
            <a:r>
              <a:rPr lang="en-GB" sz="2000" dirty="0">
                <a:latin typeface="+mj-lt"/>
              </a:rPr>
              <a:t> shell under c:\msys64\home\&lt;YOURNAME&gt;</a:t>
            </a:r>
            <a:endParaRPr lang="en-GB" dirty="0">
              <a:latin typeface="+mj-lt"/>
            </a:endParaRPr>
          </a:p>
        </p:txBody>
      </p:sp>
      <p:sp>
        <p:nvSpPr>
          <p:cNvPr id="7" name="TextBox 6">
            <a:extLst>
              <a:ext uri="{FF2B5EF4-FFF2-40B4-BE49-F238E27FC236}">
                <a16:creationId xmlns:a16="http://schemas.microsoft.com/office/drawing/2014/main" id="{82094361-464B-C1E6-D393-86700FC55CA2}"/>
              </a:ext>
            </a:extLst>
          </p:cNvPr>
          <p:cNvSpPr txBox="1"/>
          <p:nvPr/>
        </p:nvSpPr>
        <p:spPr>
          <a:xfrm>
            <a:off x="616851" y="6394780"/>
            <a:ext cx="4420299" cy="221599"/>
          </a:xfrm>
          <a:prstGeom prst="rect">
            <a:avLst/>
          </a:prstGeom>
          <a:noFill/>
        </p:spPr>
        <p:txBody>
          <a:bodyPr wrap="square" lIns="0" tIns="0" rIns="0" bIns="0" rtlCol="0" anchor="t" anchorCtr="0">
            <a:spAutoFit/>
          </a:bodyPr>
          <a:lstStyle/>
          <a:p>
            <a:pPr defTabSz="914367">
              <a:lnSpc>
                <a:spcPct val="90000"/>
              </a:lnSpc>
              <a:spcAft>
                <a:spcPts val="588"/>
              </a:spcAft>
            </a:pPr>
            <a:r>
              <a:rPr lang="en-US" sz="1600" i="1" dirty="0">
                <a:solidFill>
                  <a:srgbClr val="FFFFFF"/>
                </a:solidFill>
              </a:rPr>
              <a:t>test.exe</a:t>
            </a:r>
          </a:p>
        </p:txBody>
      </p:sp>
    </p:spTree>
    <p:extLst>
      <p:ext uri="{BB962C8B-B14F-4D97-AF65-F5344CB8AC3E}">
        <p14:creationId xmlns:p14="http://schemas.microsoft.com/office/powerpoint/2010/main" val="65441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second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4921347"/>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char </a:t>
            </a:r>
            <a:r>
              <a:rPr lang="en-US" sz="1600" i="1" dirty="0" err="1">
                <a:solidFill>
                  <a:schemeClr val="bg1"/>
                </a:solidFill>
              </a:rPr>
              <a:t>ch</a:t>
            </a:r>
            <a:r>
              <a:rPr lang="en-US" sz="1600" i="1" dirty="0">
                <a:solidFill>
                  <a:schemeClr val="bg1"/>
                </a:solidFill>
              </a:rPr>
              <a:t>;</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 M: Mad, B: Beautiful \n");</a:t>
            </a:r>
          </a:p>
          <a:p>
            <a:pPr lvl="1" defTabSz="914367">
              <a:lnSpc>
                <a:spcPct val="90000"/>
              </a:lnSpc>
              <a:spcAft>
                <a:spcPts val="600"/>
              </a:spcAft>
            </a:pPr>
            <a:r>
              <a:rPr lang="en-US" sz="1600" i="1" dirty="0">
                <a:solidFill>
                  <a:schemeClr val="bg1"/>
                </a:solidFill>
              </a:rPr>
              <a:t>	</a:t>
            </a:r>
            <a:r>
              <a:rPr lang="en-US" sz="1600" i="1" dirty="0" err="1">
                <a:solidFill>
                  <a:schemeClr val="bg1"/>
                </a:solidFill>
              </a:rPr>
              <a:t>ch</a:t>
            </a:r>
            <a:r>
              <a:rPr lang="en-US" sz="1600" i="1" dirty="0">
                <a:solidFill>
                  <a:schemeClr val="bg1"/>
                </a:solidFill>
              </a:rPr>
              <a:t>=</a:t>
            </a:r>
            <a:r>
              <a:rPr lang="en-US" sz="1600" i="1" dirty="0" err="1">
                <a:solidFill>
                  <a:schemeClr val="bg1"/>
                </a:solidFill>
              </a:rPr>
              <a:t>fgetc</a:t>
            </a:r>
            <a:r>
              <a:rPr lang="en-US" sz="1600" i="1" dirty="0">
                <a:solidFill>
                  <a:schemeClr val="bg1"/>
                </a:solidFill>
              </a:rPr>
              <a:t>(stdin);</a:t>
            </a:r>
          </a:p>
          <a:p>
            <a:pPr lvl="1" defTabSz="914367">
              <a:lnSpc>
                <a:spcPct val="90000"/>
              </a:lnSpc>
              <a:spcAft>
                <a:spcPts val="600"/>
              </a:spcAft>
            </a:pPr>
            <a:r>
              <a:rPr lang="en-US" sz="1600" i="1" dirty="0">
                <a:solidFill>
                  <a:schemeClr val="bg1"/>
                </a:solidFill>
              </a:rPr>
              <a:t>	if(</a:t>
            </a:r>
            <a:r>
              <a:rPr lang="en-US" sz="1600" i="1" dirty="0" err="1">
                <a:solidFill>
                  <a:schemeClr val="bg1"/>
                </a:solidFill>
              </a:rPr>
              <a:t>ch</a:t>
            </a:r>
            <a:r>
              <a:rPr lang="en-US" sz="1600" i="1" dirty="0">
                <a:solidFill>
                  <a:schemeClr val="bg1"/>
                </a:solidFill>
              </a:rPr>
              <a:t>=='M'){</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Mad World!\n");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	else if(</a:t>
            </a:r>
            <a:r>
              <a:rPr lang="en-US" sz="1600" i="1" dirty="0" err="1">
                <a:solidFill>
                  <a:schemeClr val="bg1"/>
                </a:solidFill>
              </a:rPr>
              <a:t>ch</a:t>
            </a:r>
            <a:r>
              <a:rPr lang="en-US" sz="1600" i="1" dirty="0">
                <a:solidFill>
                  <a:schemeClr val="bg1"/>
                </a:solidFill>
              </a:rPr>
              <a:t>=='B'){</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Beautiful World!\n");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	else{</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World!\n");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a:t>
            </a:r>
            <a:br>
              <a:rPr lang="en-US" sz="1600" i="1" dirty="0">
                <a:solidFill>
                  <a:srgbClr val="FF0000"/>
                </a:solidFill>
              </a:rPr>
            </a:br>
            <a:endParaRPr lang="en-US" sz="1600" i="1" dirty="0">
              <a:solidFill>
                <a:srgbClr val="FF0000"/>
              </a:solidFill>
            </a:endParaRPr>
          </a:p>
        </p:txBody>
      </p:sp>
    </p:spTree>
    <p:extLst>
      <p:ext uri="{BB962C8B-B14F-4D97-AF65-F5344CB8AC3E}">
        <p14:creationId xmlns:p14="http://schemas.microsoft.com/office/powerpoint/2010/main" val="3470668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223B-9AD0-8A95-9A6F-379E7B70CECC}"/>
              </a:ext>
            </a:extLst>
          </p:cNvPr>
          <p:cNvSpPr>
            <a:spLocks noGrp="1"/>
          </p:cNvSpPr>
          <p:nvPr>
            <p:ph type="title"/>
          </p:nvPr>
        </p:nvSpPr>
        <p:spPr>
          <a:xfrm>
            <a:off x="588964" y="457200"/>
            <a:ext cx="4478336" cy="1107996"/>
          </a:xfrm>
        </p:spPr>
        <p:txBody>
          <a:bodyPr/>
          <a:lstStyle/>
          <a:p>
            <a:r>
              <a:rPr lang="en-US" dirty="0"/>
              <a:t>Get Started </a:t>
            </a:r>
            <a:br>
              <a:rPr lang="en-US" dirty="0"/>
            </a:br>
            <a:r>
              <a:rPr lang="en-US" dirty="0"/>
              <a:t>with </a:t>
            </a:r>
            <a:r>
              <a:rPr lang="en-US" sz="3600" dirty="0"/>
              <a:t>Hello World</a:t>
            </a:r>
            <a:r>
              <a:rPr lang="en-US" dirty="0"/>
              <a:t>!</a:t>
            </a:r>
            <a:endParaRPr lang="en-US" sz="2000" spc="0" dirty="0">
              <a:solidFill>
                <a:schemeClr val="accent1"/>
              </a:solidFill>
            </a:endParaRPr>
          </a:p>
        </p:txBody>
      </p:sp>
      <p:sp>
        <p:nvSpPr>
          <p:cNvPr id="3" name="Content Placeholder 2">
            <a:extLst>
              <a:ext uri="{FF2B5EF4-FFF2-40B4-BE49-F238E27FC236}">
                <a16:creationId xmlns:a16="http://schemas.microsoft.com/office/drawing/2014/main" id="{943C79FA-8A52-1551-6748-CE9F26D56F4B}"/>
              </a:ext>
            </a:extLst>
          </p:cNvPr>
          <p:cNvSpPr>
            <a:spLocks noGrp="1"/>
          </p:cNvSpPr>
          <p:nvPr>
            <p:ph sz="quarter" idx="10"/>
          </p:nvPr>
        </p:nvSpPr>
        <p:spPr>
          <a:xfrm>
            <a:off x="407407" y="2290226"/>
            <a:ext cx="4659892" cy="1969770"/>
          </a:xfrm>
        </p:spPr>
        <p:txBody>
          <a:bodyPr/>
          <a:lstStyle/>
          <a:p>
            <a:pPr marL="0" indent="0">
              <a:buNone/>
            </a:pPr>
            <a:r>
              <a:rPr lang="en-US" sz="2000" dirty="0"/>
              <a:t>Be part of the journey and get started today: </a:t>
            </a:r>
            <a:r>
              <a:rPr lang="en-US" sz="2000" dirty="0">
                <a:hlinkClick r:id="rId3"/>
              </a:rPr>
              <a:t>https://github.com/flecoqui/HelloWorld</a:t>
            </a:r>
            <a:endParaRPr lang="en-US" sz="2000" dirty="0"/>
          </a:p>
          <a:p>
            <a:pPr marL="0" indent="0">
              <a:buNone/>
            </a:pPr>
            <a:endParaRPr lang="en-US" sz="2000" dirty="0"/>
          </a:p>
          <a:p>
            <a:pPr marL="0" indent="0">
              <a:buNone/>
            </a:pPr>
            <a:r>
              <a:rPr lang="en-US" sz="2000" dirty="0"/>
              <a:t>Explore languages, source code, tools, cloud, …</a:t>
            </a:r>
          </a:p>
        </p:txBody>
      </p:sp>
      <p:pic>
        <p:nvPicPr>
          <p:cNvPr id="4" name="Picture 3">
            <a:extLst>
              <a:ext uri="{FF2B5EF4-FFF2-40B4-BE49-F238E27FC236}">
                <a16:creationId xmlns:a16="http://schemas.microsoft.com/office/drawing/2014/main" id="{A0C3877D-EED4-BB69-44EE-BBDBDF074B97}"/>
              </a:ext>
            </a:extLst>
          </p:cNvPr>
          <p:cNvPicPr>
            <a:picLocks noChangeAspect="1"/>
          </p:cNvPicPr>
          <p:nvPr/>
        </p:nvPicPr>
        <p:blipFill>
          <a:blip r:embed="rId4"/>
          <a:stretch>
            <a:fillRect/>
          </a:stretch>
        </p:blipFill>
        <p:spPr>
          <a:xfrm>
            <a:off x="407407" y="5842433"/>
            <a:ext cx="828006" cy="824208"/>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7EC8431C-E66A-12D4-818E-3BB308BE9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274" y="347437"/>
            <a:ext cx="5280027" cy="1649142"/>
          </a:xfrm>
          <a:prstGeom prst="rect">
            <a:avLst/>
          </a:prstGeom>
        </p:spPr>
      </p:pic>
      <p:pic>
        <p:nvPicPr>
          <p:cNvPr id="14" name="Picture 13" descr="A white background with black dots&#10;&#10;Description automatically generated">
            <a:extLst>
              <a:ext uri="{FF2B5EF4-FFF2-40B4-BE49-F238E27FC236}">
                <a16:creationId xmlns:a16="http://schemas.microsoft.com/office/drawing/2014/main" id="{CB8E483E-95B1-5887-FAAE-2D784C381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9488" y="352661"/>
            <a:ext cx="5216644" cy="1629345"/>
          </a:xfrm>
          <a:prstGeom prst="rect">
            <a:avLst/>
          </a:prstGeom>
        </p:spPr>
      </p:pic>
      <p:pic>
        <p:nvPicPr>
          <p:cNvPr id="16" name="Picture 15" descr="A white background with black dots&#10;&#10;Description automatically generated">
            <a:extLst>
              <a:ext uri="{FF2B5EF4-FFF2-40B4-BE49-F238E27FC236}">
                <a16:creationId xmlns:a16="http://schemas.microsoft.com/office/drawing/2014/main" id="{7FB247DA-EE30-C176-3C54-B89025FAF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1969" y="362427"/>
            <a:ext cx="5216645" cy="1629345"/>
          </a:xfrm>
          <a:prstGeom prst="rect">
            <a:avLst/>
          </a:prstGeom>
        </p:spPr>
      </p:pic>
      <p:pic>
        <p:nvPicPr>
          <p:cNvPr id="1030" name="Picture 6" descr="5 Ventajas de usar Visual Studio Code como tu editor de texto">
            <a:extLst>
              <a:ext uri="{FF2B5EF4-FFF2-40B4-BE49-F238E27FC236}">
                <a16:creationId xmlns:a16="http://schemas.microsoft.com/office/drawing/2014/main" id="{A15264A6-748E-ECE9-9F06-3D9F3B25A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574" y="4025407"/>
            <a:ext cx="4268236" cy="21203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CCA52C37-0925-D528-8D2C-59BF708A42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1437" y="2415314"/>
            <a:ext cx="1269364" cy="1191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CA1237F-BF24-37C3-8B53-AE2097207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4703" y="2415314"/>
            <a:ext cx="1332266" cy="133226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8A3037F1-C6E0-14ED-F069-D12F67C4117B}"/>
              </a:ext>
            </a:extLst>
          </p:cNvPr>
          <p:cNvSpPr txBox="1">
            <a:spLocks/>
          </p:cNvSpPr>
          <p:nvPr/>
        </p:nvSpPr>
        <p:spPr>
          <a:xfrm>
            <a:off x="8347403" y="2733994"/>
            <a:ext cx="120416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Azure</a:t>
            </a:r>
            <a:endParaRPr lang="en-US" sz="2000" spc="0" dirty="0">
              <a:solidFill>
                <a:schemeClr val="accent1"/>
              </a:solidFill>
            </a:endParaRPr>
          </a:p>
        </p:txBody>
      </p:sp>
    </p:spTree>
    <p:extLst>
      <p:ext uri="{BB962C8B-B14F-4D97-AF65-F5344CB8AC3E}">
        <p14:creationId xmlns:p14="http://schemas.microsoft.com/office/powerpoint/2010/main" val="1040785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third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2908489"/>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endParaRPr lang="en-US" sz="1600" i="1" dirty="0">
              <a:solidFill>
                <a:schemeClr val="bg1"/>
              </a:solidFill>
            </a:endParaRP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char str[3];</a:t>
            </a:r>
          </a:p>
          <a:p>
            <a:pPr lvl="1" defTabSz="914367">
              <a:lnSpc>
                <a:spcPct val="90000"/>
              </a:lnSpc>
              <a:spcAft>
                <a:spcPts val="600"/>
              </a:spcAft>
            </a:pPr>
            <a:r>
              <a:rPr lang="en-US" sz="1600" i="1" dirty="0">
                <a:solidFill>
                  <a:schemeClr val="bg1"/>
                </a:solidFill>
              </a:rPr>
              <a:t>        char const *sunny = "sunny";</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World?\n");</a:t>
            </a:r>
          </a:p>
          <a:p>
            <a:pPr lvl="1" defTabSz="914367">
              <a:lnSpc>
                <a:spcPct val="90000"/>
              </a:lnSpc>
              <a:spcAft>
                <a:spcPts val="600"/>
              </a:spcAft>
            </a:pPr>
            <a:r>
              <a:rPr lang="en-US" sz="1600" i="1" dirty="0">
                <a:solidFill>
                  <a:schemeClr val="bg1"/>
                </a:solidFill>
              </a:rPr>
              <a:t>	gets(str);</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%s and %s World!\n",</a:t>
            </a:r>
            <a:r>
              <a:rPr lang="en-US" sz="1600" i="1" dirty="0" err="1">
                <a:solidFill>
                  <a:schemeClr val="bg1"/>
                </a:solidFill>
              </a:rPr>
              <a:t>str,sunny</a:t>
            </a:r>
            <a:r>
              <a:rPr lang="en-US" sz="1600" i="1" dirty="0">
                <a:solidFill>
                  <a:schemeClr val="bg1"/>
                </a:solidFill>
              </a:rPr>
              <a:t>);</a:t>
            </a:r>
          </a:p>
          <a:p>
            <a:pPr lvl="1" defTabSz="914367">
              <a:lnSpc>
                <a:spcPct val="90000"/>
              </a:lnSpc>
              <a:spcAft>
                <a:spcPts val="600"/>
              </a:spcAft>
            </a:pPr>
            <a:r>
              <a:rPr lang="en-US" sz="1600" i="1" dirty="0">
                <a:solidFill>
                  <a:schemeClr val="bg1"/>
                </a:solidFill>
              </a:rPr>
              <a:t>}</a:t>
            </a:r>
          </a:p>
        </p:txBody>
      </p:sp>
    </p:spTree>
    <p:extLst>
      <p:ext uri="{BB962C8B-B14F-4D97-AF65-F5344CB8AC3E}">
        <p14:creationId xmlns:p14="http://schemas.microsoft.com/office/powerpoint/2010/main" val="12242515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third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2908489"/>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endParaRPr lang="en-US" sz="1600" i="1" dirty="0">
              <a:solidFill>
                <a:schemeClr val="bg1"/>
              </a:solidFill>
            </a:endParaRPr>
          </a:p>
          <a:p>
            <a:pPr lvl="1" defTabSz="914367">
              <a:lnSpc>
                <a:spcPct val="90000"/>
              </a:lnSpc>
              <a:spcAft>
                <a:spcPts val="600"/>
              </a:spcAft>
            </a:pPr>
            <a:r>
              <a:rPr lang="en-US" sz="1600" i="1" dirty="0">
                <a:solidFill>
                  <a:schemeClr val="bg1"/>
                </a:solidFill>
              </a:rPr>
              <a:t>int main()</a:t>
            </a:r>
          </a:p>
          <a:p>
            <a:pPr lvl="1" defTabSz="914367">
              <a:lnSpc>
                <a:spcPct val="90000"/>
              </a:lnSpc>
              <a:spcAft>
                <a:spcPts val="600"/>
              </a:spcAft>
            </a:pPr>
            <a:r>
              <a:rPr lang="en-US" sz="1600" i="1" dirty="0">
                <a:solidFill>
                  <a:schemeClr val="bg1"/>
                </a:solidFill>
              </a:rPr>
              <a:t>{</a:t>
            </a:r>
          </a:p>
          <a:p>
            <a:pPr lvl="1" defTabSz="914367">
              <a:lnSpc>
                <a:spcPct val="90000"/>
              </a:lnSpc>
              <a:spcAft>
                <a:spcPts val="600"/>
              </a:spcAft>
            </a:pPr>
            <a:r>
              <a:rPr lang="en-US" sz="1600" i="1" dirty="0">
                <a:solidFill>
                  <a:schemeClr val="bg1"/>
                </a:solidFill>
              </a:rPr>
              <a:t>	char str[3];</a:t>
            </a:r>
          </a:p>
          <a:p>
            <a:pPr lvl="1" defTabSz="914367">
              <a:lnSpc>
                <a:spcPct val="90000"/>
              </a:lnSpc>
              <a:spcAft>
                <a:spcPts val="600"/>
              </a:spcAft>
            </a:pPr>
            <a:r>
              <a:rPr lang="en-US" sz="1600" i="1" dirty="0">
                <a:solidFill>
                  <a:schemeClr val="bg1"/>
                </a:solidFill>
              </a:rPr>
              <a:t>        char const *sunny = "sunny";</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World?\n");</a:t>
            </a:r>
          </a:p>
          <a:p>
            <a:pPr lvl="1" defTabSz="914367">
              <a:lnSpc>
                <a:spcPct val="90000"/>
              </a:lnSpc>
              <a:spcAft>
                <a:spcPts val="600"/>
              </a:spcAft>
            </a:pPr>
            <a:r>
              <a:rPr lang="en-US" sz="1600" i="1" dirty="0">
                <a:solidFill>
                  <a:schemeClr val="bg1"/>
                </a:solidFill>
              </a:rPr>
              <a:t>	gets(str);</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%s and %s World!\n",</a:t>
            </a:r>
            <a:r>
              <a:rPr lang="en-US" sz="1600" i="1" dirty="0" err="1">
                <a:solidFill>
                  <a:schemeClr val="bg1"/>
                </a:solidFill>
              </a:rPr>
              <a:t>str,sunny</a:t>
            </a:r>
            <a:r>
              <a:rPr lang="en-US" sz="1600" i="1" dirty="0">
                <a:solidFill>
                  <a:schemeClr val="bg1"/>
                </a:solidFill>
              </a:rPr>
              <a:t>);</a:t>
            </a:r>
          </a:p>
          <a:p>
            <a:pPr lvl="1" defTabSz="914367">
              <a:lnSpc>
                <a:spcPct val="90000"/>
              </a:lnSpc>
              <a:spcAft>
                <a:spcPts val="600"/>
              </a:spcAft>
            </a:pPr>
            <a:r>
              <a:rPr lang="en-US" sz="1600" i="1" dirty="0">
                <a:solidFill>
                  <a:schemeClr val="bg1"/>
                </a:solidFill>
              </a:rPr>
              <a:t>}</a:t>
            </a:r>
          </a:p>
        </p:txBody>
      </p:sp>
      <p:sp>
        <p:nvSpPr>
          <p:cNvPr id="4" name="TextBox 3">
            <a:extLst>
              <a:ext uri="{FF2B5EF4-FFF2-40B4-BE49-F238E27FC236}">
                <a16:creationId xmlns:a16="http://schemas.microsoft.com/office/drawing/2014/main" id="{5305F6E4-5341-C581-EC9B-D34921E8C750}"/>
              </a:ext>
            </a:extLst>
          </p:cNvPr>
          <p:cNvSpPr txBox="1"/>
          <p:nvPr/>
        </p:nvSpPr>
        <p:spPr>
          <a:xfrm>
            <a:off x="618028" y="5321351"/>
            <a:ext cx="7524023" cy="400110"/>
          </a:xfrm>
          <a:prstGeom prst="rect">
            <a:avLst/>
          </a:prstGeom>
          <a:noFill/>
        </p:spPr>
        <p:txBody>
          <a:bodyPr wrap="square" lIns="0">
            <a:spAutoFit/>
          </a:bodyPr>
          <a:lstStyle/>
          <a:p>
            <a:r>
              <a:rPr lang="en-GB" sz="2000" dirty="0">
                <a:latin typeface="+mj-lt"/>
              </a:rPr>
              <a:t>What will happen if you enter a string with at least 4 characters?</a:t>
            </a:r>
            <a:endParaRPr lang="en-GB" dirty="0">
              <a:latin typeface="+mj-lt"/>
            </a:endParaRPr>
          </a:p>
        </p:txBody>
      </p:sp>
    </p:spTree>
    <p:extLst>
      <p:ext uri="{BB962C8B-B14F-4D97-AF65-F5344CB8AC3E}">
        <p14:creationId xmlns:p14="http://schemas.microsoft.com/office/powerpoint/2010/main" val="1191715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fourth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4419121" cy="400110"/>
          </a:xfrm>
          <a:prstGeom prst="rect">
            <a:avLst/>
          </a:prstGeom>
          <a:noFill/>
        </p:spPr>
        <p:txBody>
          <a:bodyPr wrap="square" lIns="0">
            <a:spAutoFit/>
          </a:bodyPr>
          <a:lstStyle/>
          <a:p>
            <a:r>
              <a:rPr lang="en-GB" sz="2000" dirty="0">
                <a:latin typeface="+mj-lt"/>
              </a:rPr>
              <a:t>Add the following lines in the file</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2908489"/>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600" i="1" dirty="0">
                <a:solidFill>
                  <a:schemeClr val="bg1"/>
                </a:solidFill>
              </a:rPr>
              <a:t>	#include "</a:t>
            </a:r>
            <a:r>
              <a:rPr lang="en-US" sz="1600" i="1" dirty="0" err="1">
                <a:solidFill>
                  <a:schemeClr val="bg1"/>
                </a:solidFill>
              </a:rPr>
              <a:t>stdio.h</a:t>
            </a:r>
            <a:r>
              <a:rPr lang="en-US" sz="1600" i="1" dirty="0">
                <a:solidFill>
                  <a:schemeClr val="bg1"/>
                </a:solidFill>
              </a:rPr>
              <a:t>"</a:t>
            </a:r>
          </a:p>
          <a:p>
            <a:pPr lvl="1" defTabSz="914367">
              <a:lnSpc>
                <a:spcPct val="90000"/>
              </a:lnSpc>
              <a:spcAft>
                <a:spcPts val="600"/>
              </a:spcAft>
            </a:pPr>
            <a:r>
              <a:rPr lang="en-US" sz="1600" i="1" dirty="0">
                <a:solidFill>
                  <a:schemeClr val="bg1"/>
                </a:solidFill>
              </a:rPr>
              <a:t>	#define MAX_LIMIT 3</a:t>
            </a:r>
          </a:p>
          <a:p>
            <a:pPr lvl="1" defTabSz="914367">
              <a:lnSpc>
                <a:spcPct val="90000"/>
              </a:lnSpc>
              <a:spcAft>
                <a:spcPts val="600"/>
              </a:spcAft>
            </a:pPr>
            <a:r>
              <a:rPr lang="en-US" sz="1600" i="1" dirty="0">
                <a:solidFill>
                  <a:schemeClr val="bg1"/>
                </a:solidFill>
              </a:rPr>
              <a:t>	int main()</a:t>
            </a:r>
          </a:p>
          <a:p>
            <a:pPr lvl="1" defTabSz="914367">
              <a:lnSpc>
                <a:spcPct val="90000"/>
              </a:lnSpc>
              <a:spcAft>
                <a:spcPts val="600"/>
              </a:spcAft>
            </a:pPr>
            <a:r>
              <a:rPr lang="en-US" sz="1600" i="1" dirty="0">
                <a:solidFill>
                  <a:schemeClr val="bg1"/>
                </a:solidFill>
              </a:rPr>
              <a:t>	{</a:t>
            </a:r>
          </a:p>
          <a:p>
            <a:pPr lvl="1" defTabSz="914367">
              <a:lnSpc>
                <a:spcPct val="90000"/>
              </a:lnSpc>
              <a:spcAft>
                <a:spcPts val="600"/>
              </a:spcAft>
            </a:pPr>
            <a:r>
              <a:rPr lang="en-US" sz="1600" i="1" dirty="0">
                <a:solidFill>
                  <a:schemeClr val="bg1"/>
                </a:solidFill>
              </a:rPr>
              <a:t>		char str[MAX_LIMIT];</a:t>
            </a:r>
          </a:p>
          <a:p>
            <a:pPr lvl="1" defTabSz="914367">
              <a:lnSpc>
                <a:spcPct val="90000"/>
              </a:lnSpc>
              <a:spcAft>
                <a:spcPts val="600"/>
              </a:spcAft>
            </a:pPr>
            <a:r>
              <a:rPr lang="en-US" sz="1600" i="1" dirty="0">
                <a:solidFill>
                  <a:schemeClr val="bg1"/>
                </a:solidFill>
              </a:rPr>
              <a:t>		char const *sunny = "sunny";</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("How is the World?\n");</a:t>
            </a:r>
          </a:p>
          <a:p>
            <a:pPr lvl="1" defTabSz="914367">
              <a:lnSpc>
                <a:spcPct val="90000"/>
              </a:lnSpc>
              <a:spcAft>
                <a:spcPts val="600"/>
              </a:spcAft>
            </a:pPr>
            <a:r>
              <a:rPr lang="en-US" sz="1600" i="1" dirty="0">
                <a:solidFill>
                  <a:schemeClr val="bg1"/>
                </a:solidFill>
              </a:rPr>
              <a:t>		</a:t>
            </a:r>
            <a:r>
              <a:rPr lang="en-US" sz="1600" i="1" dirty="0" err="1">
                <a:solidFill>
                  <a:schemeClr val="bg1"/>
                </a:solidFill>
              </a:rPr>
              <a:t>fgets</a:t>
            </a:r>
            <a:r>
              <a:rPr lang="en-US" sz="1600" i="1" dirty="0">
                <a:solidFill>
                  <a:schemeClr val="bg1"/>
                </a:solidFill>
              </a:rPr>
              <a:t>(str, MAX_LIMIT, stdin);</a:t>
            </a:r>
          </a:p>
          <a:p>
            <a:pPr lvl="1" defTabSz="914367">
              <a:lnSpc>
                <a:spcPct val="90000"/>
              </a:lnSpc>
              <a:spcAft>
                <a:spcPts val="600"/>
              </a:spcAft>
            </a:pPr>
            <a:r>
              <a:rPr lang="en-US" sz="1600" i="1" dirty="0">
                <a:solidFill>
                  <a:schemeClr val="bg1"/>
                </a:solidFill>
              </a:rPr>
              <a:t>		</a:t>
            </a:r>
            <a:r>
              <a:rPr lang="en-US" sz="1600" i="1" dirty="0" err="1">
                <a:solidFill>
                  <a:schemeClr val="bg1"/>
                </a:solidFill>
              </a:rPr>
              <a:t>printf</a:t>
            </a:r>
            <a:r>
              <a:rPr lang="en-US" sz="1600" i="1" dirty="0">
                <a:solidFill>
                  <a:schemeClr val="bg1"/>
                </a:solidFill>
              </a:rPr>
              <a:t>("Hello %s and %s World!\n",</a:t>
            </a:r>
            <a:r>
              <a:rPr lang="en-US" sz="1600" i="1" dirty="0" err="1">
                <a:solidFill>
                  <a:schemeClr val="bg1"/>
                </a:solidFill>
              </a:rPr>
              <a:t>str,sunny</a:t>
            </a:r>
            <a:r>
              <a:rPr lang="en-US" sz="1600" i="1" dirty="0">
                <a:solidFill>
                  <a:schemeClr val="bg1"/>
                </a:solidFill>
              </a:rPr>
              <a:t>);</a:t>
            </a:r>
          </a:p>
          <a:p>
            <a:pPr lvl="1" defTabSz="914367">
              <a:lnSpc>
                <a:spcPct val="90000"/>
              </a:lnSpc>
              <a:spcAft>
                <a:spcPts val="600"/>
              </a:spcAft>
            </a:pPr>
            <a:r>
              <a:rPr lang="en-US" sz="1600" i="1" dirty="0">
                <a:solidFill>
                  <a:schemeClr val="bg1"/>
                </a:solidFill>
              </a:rPr>
              <a:t>	}</a:t>
            </a:r>
          </a:p>
        </p:txBody>
      </p:sp>
    </p:spTree>
    <p:extLst>
      <p:ext uri="{BB962C8B-B14F-4D97-AF65-F5344CB8AC3E}">
        <p14:creationId xmlns:p14="http://schemas.microsoft.com/office/powerpoint/2010/main" val="3484537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fifth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8457877" cy="400110"/>
          </a:xfrm>
          <a:prstGeom prst="rect">
            <a:avLst/>
          </a:prstGeom>
          <a:noFill/>
        </p:spPr>
        <p:txBody>
          <a:bodyPr wrap="square" lIns="0">
            <a:spAutoFit/>
          </a:bodyPr>
          <a:lstStyle/>
          <a:p>
            <a:r>
              <a:rPr lang="en-GB" sz="2000" dirty="0">
                <a:latin typeface="+mj-lt"/>
              </a:rPr>
              <a:t>Add the following lines in the file and test the program on Windows </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4542782"/>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1200" i="1" dirty="0">
                <a:solidFill>
                  <a:schemeClr val="bg1"/>
                </a:solidFill>
              </a:rPr>
              <a:t>#include &lt;</a:t>
            </a:r>
            <a:r>
              <a:rPr lang="en-US" sz="1200" i="1" dirty="0" err="1">
                <a:solidFill>
                  <a:schemeClr val="bg1"/>
                </a:solidFill>
              </a:rPr>
              <a:t>stdio.h</a:t>
            </a:r>
            <a:r>
              <a:rPr lang="en-US" sz="1200" i="1" dirty="0">
                <a:solidFill>
                  <a:schemeClr val="bg1"/>
                </a:solidFill>
              </a:rPr>
              <a:t>&gt;</a:t>
            </a:r>
          </a:p>
          <a:p>
            <a:pPr lvl="1" defTabSz="914367">
              <a:lnSpc>
                <a:spcPct val="90000"/>
              </a:lnSpc>
              <a:spcAft>
                <a:spcPts val="600"/>
              </a:spcAft>
            </a:pPr>
            <a:r>
              <a:rPr lang="en-US" sz="1200" i="1" dirty="0">
                <a:solidFill>
                  <a:schemeClr val="bg1"/>
                </a:solidFill>
              </a:rPr>
              <a:t>#include &lt;</a:t>
            </a:r>
            <a:r>
              <a:rPr lang="en-US" sz="1200" i="1" dirty="0" err="1">
                <a:solidFill>
                  <a:schemeClr val="bg1"/>
                </a:solidFill>
              </a:rPr>
              <a:t>conio.h</a:t>
            </a:r>
            <a:r>
              <a:rPr lang="en-US" sz="1200" i="1" dirty="0">
                <a:solidFill>
                  <a:schemeClr val="bg1"/>
                </a:solidFill>
              </a:rPr>
              <a:t>&gt;</a:t>
            </a:r>
          </a:p>
          <a:p>
            <a:pPr lvl="1" defTabSz="914367">
              <a:lnSpc>
                <a:spcPct val="90000"/>
              </a:lnSpc>
              <a:spcAft>
                <a:spcPts val="600"/>
              </a:spcAft>
            </a:pPr>
            <a:r>
              <a:rPr lang="en-US" sz="1200" i="1" dirty="0">
                <a:solidFill>
                  <a:schemeClr val="bg1"/>
                </a:solidFill>
              </a:rPr>
              <a:t>int main()</a:t>
            </a:r>
          </a:p>
          <a:p>
            <a:pPr lvl="1" defTabSz="914367">
              <a:lnSpc>
                <a:spcPct val="90000"/>
              </a:lnSpc>
              <a:spcAft>
                <a:spcPts val="600"/>
              </a:spcAft>
            </a:pPr>
            <a:r>
              <a:rPr lang="en-US" sz="1200" i="1" dirty="0">
                <a:solidFill>
                  <a:schemeClr val="bg1"/>
                </a:solidFill>
              </a:rPr>
              <a:t>{</a:t>
            </a:r>
          </a:p>
          <a:p>
            <a:pPr lvl="1" defTabSz="914367">
              <a:lnSpc>
                <a:spcPct val="90000"/>
              </a:lnSpc>
              <a:spcAft>
                <a:spcPts val="600"/>
              </a:spcAft>
            </a:pPr>
            <a:r>
              <a:rPr lang="en-US" sz="1200" i="1" dirty="0">
                <a:solidFill>
                  <a:schemeClr val="bg1"/>
                </a:solidFill>
              </a:rPr>
              <a:t>    </a:t>
            </a:r>
            <a:r>
              <a:rPr lang="en-US" sz="1200" i="1" dirty="0" err="1">
                <a:solidFill>
                  <a:schemeClr val="bg1"/>
                </a:solidFill>
              </a:rPr>
              <a:t>printf</a:t>
            </a:r>
            <a:r>
              <a:rPr lang="en-US" sz="1200" i="1" dirty="0">
                <a:solidFill>
                  <a:schemeClr val="bg1"/>
                </a:solidFill>
              </a:rPr>
              <a:t>("The World is running, press escape to exit\n");</a:t>
            </a:r>
          </a:p>
          <a:p>
            <a:pPr lvl="1" defTabSz="914367">
              <a:lnSpc>
                <a:spcPct val="90000"/>
              </a:lnSpc>
              <a:spcAft>
                <a:spcPts val="600"/>
              </a:spcAft>
            </a:pPr>
            <a:r>
              <a:rPr lang="en-US" sz="1200" i="1" dirty="0">
                <a:solidFill>
                  <a:schemeClr val="bg1"/>
                </a:solidFill>
              </a:rPr>
              <a:t>    while (1) {</a:t>
            </a:r>
          </a:p>
          <a:p>
            <a:pPr lvl="1" defTabSz="914367">
              <a:lnSpc>
                <a:spcPct val="90000"/>
              </a:lnSpc>
              <a:spcAft>
                <a:spcPts val="600"/>
              </a:spcAft>
            </a:pPr>
            <a:r>
              <a:rPr lang="en-US" sz="1200" i="1" dirty="0">
                <a:solidFill>
                  <a:schemeClr val="bg1"/>
                </a:solidFill>
              </a:rPr>
              <a:t>        if ( </a:t>
            </a:r>
            <a:r>
              <a:rPr lang="en-US" sz="1200" i="1" dirty="0" err="1">
                <a:solidFill>
                  <a:schemeClr val="bg1"/>
                </a:solidFill>
              </a:rPr>
              <a:t>kbhit</a:t>
            </a:r>
            <a:r>
              <a:rPr lang="en-US" sz="1200" i="1" dirty="0">
                <a:solidFill>
                  <a:schemeClr val="bg1"/>
                </a:solidFill>
              </a:rPr>
              <a:t>() ) {</a:t>
            </a:r>
          </a:p>
          <a:p>
            <a:pPr lvl="1" defTabSz="914367">
              <a:lnSpc>
                <a:spcPct val="90000"/>
              </a:lnSpc>
              <a:spcAft>
                <a:spcPts val="600"/>
              </a:spcAft>
            </a:pPr>
            <a:r>
              <a:rPr lang="en-US" sz="1200" i="1" dirty="0">
                <a:solidFill>
                  <a:schemeClr val="bg1"/>
                </a:solidFill>
              </a:rPr>
              <a:t>            int </a:t>
            </a:r>
            <a:r>
              <a:rPr lang="en-US" sz="1200" i="1" dirty="0" err="1">
                <a:solidFill>
                  <a:schemeClr val="bg1"/>
                </a:solidFill>
              </a:rPr>
              <a:t>ch</a:t>
            </a:r>
            <a:r>
              <a:rPr lang="en-US" sz="1200" i="1" dirty="0">
                <a:solidFill>
                  <a:schemeClr val="bg1"/>
                </a:solidFill>
              </a:rPr>
              <a:t>;</a:t>
            </a:r>
          </a:p>
          <a:p>
            <a:pPr lvl="1" defTabSz="914367">
              <a:lnSpc>
                <a:spcPct val="90000"/>
              </a:lnSpc>
              <a:spcAft>
                <a:spcPts val="600"/>
              </a:spcAft>
            </a:pPr>
            <a:r>
              <a:rPr lang="en-US" sz="1200" i="1" dirty="0">
                <a:solidFill>
                  <a:schemeClr val="bg1"/>
                </a:solidFill>
              </a:rPr>
              <a:t>            </a:t>
            </a:r>
            <a:r>
              <a:rPr lang="en-US" sz="1200" i="1" dirty="0" err="1">
                <a:solidFill>
                  <a:schemeClr val="bg1"/>
                </a:solidFill>
              </a:rPr>
              <a:t>ch</a:t>
            </a:r>
            <a:r>
              <a:rPr lang="en-US" sz="1200" i="1" dirty="0">
                <a:solidFill>
                  <a:schemeClr val="bg1"/>
                </a:solidFill>
              </a:rPr>
              <a:t> = </a:t>
            </a:r>
            <a:r>
              <a:rPr lang="en-US" sz="1200" i="1" dirty="0" err="1">
                <a:solidFill>
                  <a:schemeClr val="bg1"/>
                </a:solidFill>
              </a:rPr>
              <a:t>getch</a:t>
            </a:r>
            <a:r>
              <a:rPr lang="en-US" sz="1200" i="1" dirty="0">
                <a:solidFill>
                  <a:schemeClr val="bg1"/>
                </a:solidFill>
              </a:rPr>
              <a:t>();</a:t>
            </a:r>
          </a:p>
          <a:p>
            <a:pPr lvl="1" defTabSz="914367">
              <a:lnSpc>
                <a:spcPct val="90000"/>
              </a:lnSpc>
              <a:spcAft>
                <a:spcPts val="600"/>
              </a:spcAft>
            </a:pPr>
            <a:r>
              <a:rPr lang="en-US" sz="1200" i="1" dirty="0">
                <a:solidFill>
                  <a:schemeClr val="bg1"/>
                </a:solidFill>
              </a:rPr>
              <a:t>            if (</a:t>
            </a:r>
            <a:r>
              <a:rPr lang="en-US" sz="1200" i="1" dirty="0" err="1">
                <a:solidFill>
                  <a:schemeClr val="bg1"/>
                </a:solidFill>
              </a:rPr>
              <a:t>ch</a:t>
            </a:r>
            <a:r>
              <a:rPr lang="en-US" sz="1200" i="1" dirty="0">
                <a:solidFill>
                  <a:schemeClr val="bg1"/>
                </a:solidFill>
              </a:rPr>
              <a:t> == 0x1B){</a:t>
            </a:r>
          </a:p>
          <a:p>
            <a:pPr lvl="1" defTabSz="914367">
              <a:lnSpc>
                <a:spcPct val="90000"/>
              </a:lnSpc>
              <a:spcAft>
                <a:spcPts val="600"/>
              </a:spcAft>
            </a:pPr>
            <a:r>
              <a:rPr lang="en-US" sz="1200" i="1" dirty="0">
                <a:solidFill>
                  <a:schemeClr val="bg1"/>
                </a:solidFill>
              </a:rPr>
              <a:t>                </a:t>
            </a:r>
            <a:r>
              <a:rPr lang="en-US" sz="1200" i="1" dirty="0" err="1">
                <a:solidFill>
                  <a:schemeClr val="bg1"/>
                </a:solidFill>
              </a:rPr>
              <a:t>printf</a:t>
            </a:r>
            <a:r>
              <a:rPr lang="en-US" sz="1200" i="1" dirty="0">
                <a:solidFill>
                  <a:schemeClr val="bg1"/>
                </a:solidFill>
              </a:rPr>
              <a:t>("ESC key pressed, exit\n");</a:t>
            </a:r>
          </a:p>
          <a:p>
            <a:pPr lvl="1" defTabSz="914367">
              <a:lnSpc>
                <a:spcPct val="90000"/>
              </a:lnSpc>
              <a:spcAft>
                <a:spcPts val="600"/>
              </a:spcAft>
            </a:pPr>
            <a:r>
              <a:rPr lang="en-US" sz="1200" i="1" dirty="0">
                <a:solidFill>
                  <a:schemeClr val="bg1"/>
                </a:solidFill>
              </a:rPr>
              <a:t>                break;</a:t>
            </a:r>
          </a:p>
          <a:p>
            <a:pPr lvl="1" defTabSz="914367">
              <a:lnSpc>
                <a:spcPct val="90000"/>
              </a:lnSpc>
              <a:spcAft>
                <a:spcPts val="600"/>
              </a:spcAft>
            </a:pPr>
            <a:r>
              <a:rPr lang="en-US" sz="1200" i="1" dirty="0">
                <a:solidFill>
                  <a:schemeClr val="bg1"/>
                </a:solidFill>
              </a:rPr>
              <a:t>            }</a:t>
            </a:r>
          </a:p>
          <a:p>
            <a:pPr lvl="1" defTabSz="914367">
              <a:lnSpc>
                <a:spcPct val="90000"/>
              </a:lnSpc>
              <a:spcAft>
                <a:spcPts val="600"/>
              </a:spcAft>
            </a:pPr>
            <a:r>
              <a:rPr lang="en-US" sz="1200" i="1" dirty="0">
                <a:solidFill>
                  <a:schemeClr val="bg1"/>
                </a:solidFill>
              </a:rPr>
              <a:t>            else</a:t>
            </a:r>
          </a:p>
          <a:p>
            <a:pPr lvl="1" defTabSz="914367">
              <a:lnSpc>
                <a:spcPct val="90000"/>
              </a:lnSpc>
              <a:spcAft>
                <a:spcPts val="600"/>
              </a:spcAft>
            </a:pPr>
            <a:r>
              <a:rPr lang="en-US" sz="1200" i="1" dirty="0">
                <a:solidFill>
                  <a:schemeClr val="bg1"/>
                </a:solidFill>
              </a:rPr>
              <a:t>                </a:t>
            </a:r>
            <a:r>
              <a:rPr lang="en-US" sz="1200" i="1" dirty="0" err="1">
                <a:solidFill>
                  <a:schemeClr val="bg1"/>
                </a:solidFill>
              </a:rPr>
              <a:t>printf</a:t>
            </a:r>
            <a:r>
              <a:rPr lang="en-US" sz="1200" i="1" dirty="0">
                <a:solidFill>
                  <a:schemeClr val="bg1"/>
                </a:solidFill>
              </a:rPr>
              <a:t>("Key pressed = '%c'\n",</a:t>
            </a:r>
            <a:r>
              <a:rPr lang="en-US" sz="1200" i="1" dirty="0" err="1">
                <a:solidFill>
                  <a:schemeClr val="bg1"/>
                </a:solidFill>
              </a:rPr>
              <a:t>ch</a:t>
            </a:r>
            <a:r>
              <a:rPr lang="en-US" sz="1200" i="1" dirty="0">
                <a:solidFill>
                  <a:schemeClr val="bg1"/>
                </a:solidFill>
              </a:rPr>
              <a:t>);</a:t>
            </a:r>
          </a:p>
          <a:p>
            <a:pPr lvl="1" defTabSz="914367">
              <a:lnSpc>
                <a:spcPct val="90000"/>
              </a:lnSpc>
              <a:spcAft>
                <a:spcPts val="600"/>
              </a:spcAft>
            </a:pPr>
            <a:r>
              <a:rPr lang="en-US" sz="1200" i="1" dirty="0">
                <a:solidFill>
                  <a:schemeClr val="bg1"/>
                </a:solidFill>
              </a:rPr>
              <a:t>        }</a:t>
            </a:r>
          </a:p>
          <a:p>
            <a:pPr lvl="1" defTabSz="914367">
              <a:lnSpc>
                <a:spcPct val="90000"/>
              </a:lnSpc>
              <a:spcAft>
                <a:spcPts val="600"/>
              </a:spcAft>
            </a:pPr>
            <a:r>
              <a:rPr lang="en-US" sz="1200" i="1" dirty="0">
                <a:solidFill>
                  <a:schemeClr val="bg1"/>
                </a:solidFill>
              </a:rPr>
              <a:t>    }</a:t>
            </a:r>
          </a:p>
          <a:p>
            <a:pPr lvl="1" defTabSz="914367">
              <a:lnSpc>
                <a:spcPct val="90000"/>
              </a:lnSpc>
              <a:spcAft>
                <a:spcPts val="600"/>
              </a:spcAft>
            </a:pPr>
            <a:r>
              <a:rPr lang="en-US" sz="1200" i="1" dirty="0">
                <a:solidFill>
                  <a:schemeClr val="bg1"/>
                </a:solidFill>
              </a:rPr>
              <a:t>    return 0;</a:t>
            </a:r>
          </a:p>
          <a:p>
            <a:pPr lvl="1" defTabSz="914367">
              <a:lnSpc>
                <a:spcPct val="90000"/>
              </a:lnSpc>
              <a:spcAft>
                <a:spcPts val="600"/>
              </a:spcAft>
            </a:pPr>
            <a:r>
              <a:rPr lang="en-US" sz="1200" i="1" dirty="0">
                <a:solidFill>
                  <a:schemeClr val="bg1"/>
                </a:solidFill>
              </a:rPr>
              <a:t>}</a:t>
            </a:r>
          </a:p>
        </p:txBody>
      </p:sp>
    </p:spTree>
    <p:extLst>
      <p:ext uri="{BB962C8B-B14F-4D97-AF65-F5344CB8AC3E}">
        <p14:creationId xmlns:p14="http://schemas.microsoft.com/office/powerpoint/2010/main" val="3683829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sixth program</a:t>
            </a:r>
            <a:br>
              <a:rPr lang="en-US" sz="3200" dirty="0"/>
            </a:br>
            <a:endParaRPr lang="en-US" sz="2400" dirty="0"/>
          </a:p>
        </p:txBody>
      </p:sp>
      <p:sp>
        <p:nvSpPr>
          <p:cNvPr id="2" name="TextBox 1">
            <a:extLst>
              <a:ext uri="{FF2B5EF4-FFF2-40B4-BE49-F238E27FC236}">
                <a16:creationId xmlns:a16="http://schemas.microsoft.com/office/drawing/2014/main" id="{84DAC149-33F4-4180-3522-8BEC6C2D4911}"/>
              </a:ext>
            </a:extLst>
          </p:cNvPr>
          <p:cNvSpPr txBox="1"/>
          <p:nvPr/>
        </p:nvSpPr>
        <p:spPr>
          <a:xfrm>
            <a:off x="618029" y="1268159"/>
            <a:ext cx="9712745" cy="400110"/>
          </a:xfrm>
          <a:prstGeom prst="rect">
            <a:avLst/>
          </a:prstGeom>
          <a:noFill/>
        </p:spPr>
        <p:txBody>
          <a:bodyPr wrap="square" lIns="0">
            <a:spAutoFit/>
          </a:bodyPr>
          <a:lstStyle/>
          <a:p>
            <a:r>
              <a:rPr lang="en-GB" sz="2000" dirty="0">
                <a:latin typeface="+mj-lt"/>
              </a:rPr>
              <a:t>Add the following lines in the file and test the program on Linux  </a:t>
            </a:r>
            <a:endParaRPr lang="en-GB" dirty="0">
              <a:latin typeface="+mj-lt"/>
            </a:endParaRPr>
          </a:p>
        </p:txBody>
      </p:sp>
      <p:sp>
        <p:nvSpPr>
          <p:cNvPr id="3" name="TextBox 2">
            <a:extLst>
              <a:ext uri="{FF2B5EF4-FFF2-40B4-BE49-F238E27FC236}">
                <a16:creationId xmlns:a16="http://schemas.microsoft.com/office/drawing/2014/main" id="{0A77D7FC-6BE4-1753-0352-762474D2AA2D}"/>
              </a:ext>
            </a:extLst>
          </p:cNvPr>
          <p:cNvSpPr txBox="1"/>
          <p:nvPr/>
        </p:nvSpPr>
        <p:spPr>
          <a:xfrm>
            <a:off x="1363447" y="1776045"/>
            <a:ext cx="9541259" cy="4992136"/>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800" i="1" dirty="0">
                <a:solidFill>
                  <a:schemeClr val="bg1"/>
                </a:solidFill>
              </a:rPr>
              <a:t>#include &lt;</a:t>
            </a:r>
            <a:r>
              <a:rPr lang="en-US" sz="800" i="1" dirty="0" err="1">
                <a:solidFill>
                  <a:schemeClr val="bg1"/>
                </a:solidFill>
              </a:rPr>
              <a:t>stdio.h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stdlib.h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string.h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termios.h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ctype.h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&lt;sys/</a:t>
            </a:r>
            <a:r>
              <a:rPr lang="en-US" sz="800" i="1" dirty="0" err="1">
                <a:solidFill>
                  <a:schemeClr val="bg1"/>
                </a:solidFill>
              </a:rPr>
              <a:t>ioctl.h</a:t>
            </a:r>
            <a:r>
              <a:rPr lang="en-US" sz="800" i="1" dirty="0">
                <a:solidFill>
                  <a:schemeClr val="bg1"/>
                </a:solidFill>
              </a:rPr>
              <a:t>&gt;</a:t>
            </a:r>
          </a:p>
          <a:p>
            <a:pPr lvl="1" defTabSz="914367">
              <a:lnSpc>
                <a:spcPct val="90000"/>
              </a:lnSpc>
              <a:spcAft>
                <a:spcPts val="600"/>
              </a:spcAft>
            </a:pPr>
            <a:r>
              <a:rPr lang="en-US" sz="800" i="1" dirty="0">
                <a:solidFill>
                  <a:schemeClr val="bg1"/>
                </a:solidFill>
              </a:rPr>
              <a:t>#include &lt;</a:t>
            </a:r>
            <a:r>
              <a:rPr lang="en-US" sz="800" i="1" dirty="0" err="1">
                <a:solidFill>
                  <a:schemeClr val="bg1"/>
                </a:solidFill>
              </a:rPr>
              <a:t>unistd.h</a:t>
            </a:r>
            <a:r>
              <a:rPr lang="en-US" sz="800" i="1" dirty="0">
                <a:solidFill>
                  <a:schemeClr val="bg1"/>
                </a:solidFill>
              </a:rPr>
              <a:t>&gt;</a:t>
            </a:r>
          </a:p>
          <a:p>
            <a:pPr lvl="1" defTabSz="914367">
              <a:lnSpc>
                <a:spcPct val="90000"/>
              </a:lnSpc>
              <a:spcAft>
                <a:spcPts val="600"/>
              </a:spcAft>
            </a:pPr>
            <a:r>
              <a:rPr lang="en-US" sz="800" i="1" dirty="0">
                <a:solidFill>
                  <a:schemeClr val="bg1"/>
                </a:solidFill>
              </a:rPr>
              <a:t>int </a:t>
            </a:r>
            <a:r>
              <a:rPr lang="en-US" sz="800" i="1" dirty="0" err="1">
                <a:solidFill>
                  <a:schemeClr val="bg1"/>
                </a:solidFill>
              </a:rPr>
              <a:t>kbhit</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int </a:t>
            </a:r>
            <a:r>
              <a:rPr lang="en-US" sz="800" i="1" dirty="0" err="1">
                <a:solidFill>
                  <a:schemeClr val="bg1"/>
                </a:solidFill>
              </a:rPr>
              <a:t>byteswaiting</a:t>
            </a:r>
            <a:r>
              <a:rPr lang="en-US" sz="800" i="1" dirty="0">
                <a:solidFill>
                  <a:schemeClr val="bg1"/>
                </a:solidFill>
              </a:rPr>
              <a:t>;</a:t>
            </a:r>
          </a:p>
          <a:p>
            <a:pPr lvl="1" defTabSz="914367">
              <a:lnSpc>
                <a:spcPct val="90000"/>
              </a:lnSpc>
              <a:spcAft>
                <a:spcPts val="600"/>
              </a:spcAft>
            </a:pPr>
            <a:r>
              <a:rPr lang="en-US" sz="800" i="1" dirty="0">
                <a:solidFill>
                  <a:schemeClr val="bg1"/>
                </a:solidFill>
              </a:rPr>
              <a:t>    </a:t>
            </a:r>
            <a:r>
              <a:rPr lang="en-US" sz="800" i="1" dirty="0" err="1">
                <a:solidFill>
                  <a:schemeClr val="bg1"/>
                </a:solidFill>
              </a:rPr>
              <a:t>ioctl</a:t>
            </a:r>
            <a:r>
              <a:rPr lang="en-US" sz="800" i="1" dirty="0">
                <a:solidFill>
                  <a:schemeClr val="bg1"/>
                </a:solidFill>
              </a:rPr>
              <a:t>(STDIN_FILENO, FIONREAD, &amp;</a:t>
            </a:r>
            <a:r>
              <a:rPr lang="en-US" sz="800" i="1" dirty="0" err="1">
                <a:solidFill>
                  <a:schemeClr val="bg1"/>
                </a:solidFill>
              </a:rPr>
              <a:t>byteswaiting</a:t>
            </a:r>
            <a:r>
              <a:rPr lang="en-US" sz="800" i="1" dirty="0">
                <a:solidFill>
                  <a:schemeClr val="bg1"/>
                </a:solidFill>
              </a:rPr>
              <a:t>);</a:t>
            </a:r>
          </a:p>
          <a:p>
            <a:pPr lvl="1" defTabSz="914367">
              <a:lnSpc>
                <a:spcPct val="90000"/>
              </a:lnSpc>
              <a:spcAft>
                <a:spcPts val="600"/>
              </a:spcAft>
            </a:pPr>
            <a:r>
              <a:rPr lang="en-US" sz="800" i="1" dirty="0">
                <a:solidFill>
                  <a:schemeClr val="bg1"/>
                </a:solidFill>
              </a:rPr>
              <a:t>    return </a:t>
            </a:r>
            <a:r>
              <a:rPr lang="en-US" sz="800" i="1" dirty="0" err="1">
                <a:solidFill>
                  <a:schemeClr val="bg1"/>
                </a:solidFill>
              </a:rPr>
              <a:t>byteswaiting</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int </a:t>
            </a:r>
            <a:r>
              <a:rPr lang="en-US" sz="800" i="1" dirty="0" err="1">
                <a:solidFill>
                  <a:schemeClr val="bg1"/>
                </a:solidFill>
              </a:rPr>
              <a:t>getch</a:t>
            </a:r>
            <a:r>
              <a:rPr lang="en-US" sz="800" i="1" dirty="0">
                <a:solidFill>
                  <a:schemeClr val="bg1"/>
                </a:solidFill>
              </a:rPr>
              <a:t>(void)</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int </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    </a:t>
            </a:r>
            <a:r>
              <a:rPr lang="en-US" sz="800" i="1" dirty="0" err="1">
                <a:solidFill>
                  <a:schemeClr val="bg1"/>
                </a:solidFill>
              </a:rPr>
              <a:t>ch</a:t>
            </a:r>
            <a:r>
              <a:rPr lang="en-US" sz="800" i="1" dirty="0">
                <a:solidFill>
                  <a:schemeClr val="bg1"/>
                </a:solidFill>
              </a:rPr>
              <a:t> = </a:t>
            </a:r>
            <a:r>
              <a:rPr lang="en-US" sz="800" i="1" dirty="0" err="1">
                <a:solidFill>
                  <a:schemeClr val="bg1"/>
                </a:solidFill>
              </a:rPr>
              <a:t>getchar</a:t>
            </a:r>
            <a:r>
              <a:rPr lang="en-US" sz="800" i="1" dirty="0">
                <a:solidFill>
                  <a:schemeClr val="bg1"/>
                </a:solidFill>
              </a:rPr>
              <a:t>();</a:t>
            </a:r>
          </a:p>
          <a:p>
            <a:pPr lvl="1" defTabSz="914367">
              <a:lnSpc>
                <a:spcPct val="90000"/>
              </a:lnSpc>
              <a:spcAft>
                <a:spcPts val="600"/>
              </a:spcAft>
            </a:pPr>
            <a:r>
              <a:rPr lang="en-US" sz="800" i="1" dirty="0">
                <a:solidFill>
                  <a:schemeClr val="bg1"/>
                </a:solidFill>
              </a:rPr>
              <a:t>    return </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void </a:t>
            </a:r>
            <a:r>
              <a:rPr lang="en-US" sz="800" i="1" dirty="0" err="1">
                <a:solidFill>
                  <a:schemeClr val="bg1"/>
                </a:solidFill>
              </a:rPr>
              <a:t>enable_raw_mode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struct </a:t>
            </a:r>
            <a:r>
              <a:rPr lang="en-US" sz="800" i="1" dirty="0" err="1">
                <a:solidFill>
                  <a:schemeClr val="bg1"/>
                </a:solidFill>
              </a:rPr>
              <a:t>termios</a:t>
            </a:r>
            <a:r>
              <a:rPr lang="en-US" sz="800" i="1" dirty="0">
                <a:solidFill>
                  <a:schemeClr val="bg1"/>
                </a:solidFill>
              </a:rPr>
              <a:t> 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tcgetattr</a:t>
            </a:r>
            <a:r>
              <a:rPr lang="en-US" sz="800" i="1" dirty="0">
                <a:solidFill>
                  <a:schemeClr val="bg1"/>
                </a:solidFill>
              </a:rPr>
              <a:t>(STDIN_FILENO, &amp;term);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term.c_lflag</a:t>
            </a:r>
            <a:r>
              <a:rPr lang="en-US" sz="800" i="1" dirty="0">
                <a:solidFill>
                  <a:schemeClr val="bg1"/>
                </a:solidFill>
              </a:rPr>
              <a:t> &amp;= ~(ICANON | ECHO); // Disable echo as well</a:t>
            </a:r>
          </a:p>
          <a:p>
            <a:pPr lvl="1" defTabSz="914367">
              <a:lnSpc>
                <a:spcPct val="90000"/>
              </a:lnSpc>
              <a:spcAft>
                <a:spcPts val="600"/>
              </a:spcAft>
            </a:pPr>
            <a:r>
              <a:rPr lang="en-US" sz="800" i="1" dirty="0">
                <a:solidFill>
                  <a:schemeClr val="bg1"/>
                </a:solidFill>
              </a:rPr>
              <a:t>    </a:t>
            </a:r>
            <a:r>
              <a:rPr lang="en-US" sz="800" i="1" dirty="0" err="1">
                <a:solidFill>
                  <a:schemeClr val="bg1"/>
                </a:solidFill>
              </a:rPr>
              <a:t>tcsetattr</a:t>
            </a:r>
            <a:r>
              <a:rPr lang="en-US" sz="800" i="1" dirty="0">
                <a:solidFill>
                  <a:schemeClr val="bg1"/>
                </a:solidFill>
              </a:rPr>
              <a:t>(STDIN_FILENO, TCSANOW, &amp;term);</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endParaRPr lang="en-US" sz="800" i="1" dirty="0">
              <a:solidFill>
                <a:schemeClr val="bg1"/>
              </a:solidFill>
            </a:endParaRPr>
          </a:p>
        </p:txBody>
      </p:sp>
    </p:spTree>
    <p:extLst>
      <p:ext uri="{BB962C8B-B14F-4D97-AF65-F5344CB8AC3E}">
        <p14:creationId xmlns:p14="http://schemas.microsoft.com/office/powerpoint/2010/main" val="3847536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Create your sixth program </a:t>
            </a:r>
            <a:r>
              <a:rPr lang="en-US" sz="2000" spc="0">
                <a:solidFill>
                  <a:schemeClr val="accent1"/>
                </a:solidFill>
              </a:rPr>
              <a:t>(cont’d)</a:t>
            </a:r>
            <a:br>
              <a:rPr lang="en-US" sz="3200" dirty="0"/>
            </a:br>
            <a:endParaRPr lang="en-US" sz="2400" dirty="0"/>
          </a:p>
        </p:txBody>
      </p:sp>
      <p:sp>
        <p:nvSpPr>
          <p:cNvPr id="3" name="TextBox 2">
            <a:extLst>
              <a:ext uri="{FF2B5EF4-FFF2-40B4-BE49-F238E27FC236}">
                <a16:creationId xmlns:a16="http://schemas.microsoft.com/office/drawing/2014/main" id="{0A77D7FC-6BE4-1753-0352-762474D2AA2D}"/>
              </a:ext>
            </a:extLst>
          </p:cNvPr>
          <p:cNvSpPr txBox="1"/>
          <p:nvPr/>
        </p:nvSpPr>
        <p:spPr>
          <a:xfrm>
            <a:off x="1412085" y="1348028"/>
            <a:ext cx="9541259" cy="4804392"/>
          </a:xfrm>
          <a:prstGeom prst="rect">
            <a:avLst/>
          </a:prstGeom>
          <a:solidFill>
            <a:schemeClr val="tx1"/>
          </a:solidFill>
        </p:spPr>
        <p:txBody>
          <a:bodyPr wrap="square" lIns="0" tIns="0" rIns="0" bIns="0" rtlCol="0" anchor="t" anchorCtr="0">
            <a:spAutoFit/>
          </a:bodyPr>
          <a:lstStyle/>
          <a:p>
            <a:pPr lvl="1" defTabSz="914367">
              <a:lnSpc>
                <a:spcPct val="90000"/>
              </a:lnSpc>
              <a:spcAft>
                <a:spcPts val="600"/>
              </a:spcAft>
            </a:pPr>
            <a:r>
              <a:rPr lang="en-US" sz="800" i="1" dirty="0">
                <a:solidFill>
                  <a:schemeClr val="bg1"/>
                </a:solidFill>
              </a:rPr>
              <a:t>void </a:t>
            </a:r>
            <a:r>
              <a:rPr lang="en-US" sz="800" i="1" dirty="0" err="1">
                <a:solidFill>
                  <a:schemeClr val="bg1"/>
                </a:solidFill>
              </a:rPr>
              <a:t>disable_raw_mode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struct </a:t>
            </a:r>
            <a:r>
              <a:rPr lang="en-US" sz="800" i="1" dirty="0" err="1">
                <a:solidFill>
                  <a:schemeClr val="bg1"/>
                </a:solidFill>
              </a:rPr>
              <a:t>termios</a:t>
            </a:r>
            <a:r>
              <a:rPr lang="en-US" sz="800" i="1" dirty="0">
                <a:solidFill>
                  <a:schemeClr val="bg1"/>
                </a:solidFill>
              </a:rPr>
              <a:t> 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tcgetattr</a:t>
            </a:r>
            <a:r>
              <a:rPr lang="en-US" sz="800" i="1" dirty="0">
                <a:solidFill>
                  <a:schemeClr val="bg1"/>
                </a:solidFill>
              </a:rPr>
              <a:t>(STDIN_FILENO, &amp;term);</a:t>
            </a:r>
          </a:p>
          <a:p>
            <a:pPr lvl="1" defTabSz="914367">
              <a:lnSpc>
                <a:spcPct val="90000"/>
              </a:lnSpc>
              <a:spcAft>
                <a:spcPts val="600"/>
              </a:spcAft>
            </a:pPr>
            <a:r>
              <a:rPr lang="en-US" sz="800" i="1" dirty="0">
                <a:solidFill>
                  <a:schemeClr val="bg1"/>
                </a:solidFill>
              </a:rPr>
              <a:t>    </a:t>
            </a:r>
            <a:r>
              <a:rPr lang="en-US" sz="800" i="1" dirty="0" err="1">
                <a:solidFill>
                  <a:schemeClr val="bg1"/>
                </a:solidFill>
              </a:rPr>
              <a:t>term.c_lflag</a:t>
            </a:r>
            <a:r>
              <a:rPr lang="en-US" sz="800" i="1" dirty="0">
                <a:solidFill>
                  <a:schemeClr val="bg1"/>
                </a:solidFill>
              </a:rPr>
              <a:t> |= ICANON | ECHO;</a:t>
            </a:r>
          </a:p>
          <a:p>
            <a:pPr lvl="1" defTabSz="914367">
              <a:lnSpc>
                <a:spcPct val="90000"/>
              </a:lnSpc>
              <a:spcAft>
                <a:spcPts val="600"/>
              </a:spcAft>
            </a:pPr>
            <a:r>
              <a:rPr lang="en-US" sz="800" i="1" dirty="0">
                <a:solidFill>
                  <a:schemeClr val="bg1"/>
                </a:solidFill>
              </a:rPr>
              <a:t>    </a:t>
            </a:r>
            <a:r>
              <a:rPr lang="en-US" sz="800" i="1" dirty="0" err="1">
                <a:solidFill>
                  <a:schemeClr val="bg1"/>
                </a:solidFill>
              </a:rPr>
              <a:t>tcsetattr</a:t>
            </a:r>
            <a:r>
              <a:rPr lang="en-US" sz="800" i="1" dirty="0">
                <a:solidFill>
                  <a:schemeClr val="bg1"/>
                </a:solidFill>
              </a:rPr>
              <a:t>(STDIN_FILENO, TCSANOW, &amp;term);</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int main()</a:t>
            </a:r>
          </a:p>
          <a:p>
            <a:pPr lvl="1" defTabSz="914367">
              <a:lnSpc>
                <a:spcPct val="90000"/>
              </a:lnSpc>
              <a:spcAft>
                <a:spcPts val="600"/>
              </a:spcAft>
            </a:pPr>
            <a:r>
              <a:rPr lang="en-US" sz="800" i="1" dirty="0">
                <a:solidFill>
                  <a:schemeClr val="bg1"/>
                </a:solidFill>
              </a:rPr>
              <a:t>{</a:t>
            </a:r>
          </a:p>
          <a:p>
            <a:pPr lvl="1" defTabSz="914367">
              <a:lnSpc>
                <a:spcPct val="90000"/>
              </a:lnSpc>
              <a:spcAft>
                <a:spcPts val="600"/>
              </a:spcAft>
            </a:pPr>
            <a:r>
              <a:rPr lang="en-US" sz="800" i="1" dirty="0">
                <a:solidFill>
                  <a:schemeClr val="bg1"/>
                </a:solidFill>
              </a:rPr>
              <a:t>    char </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    </a:t>
            </a:r>
            <a:r>
              <a:rPr lang="en-US" sz="800" i="1" dirty="0" err="1">
                <a:solidFill>
                  <a:schemeClr val="bg1"/>
                </a:solidFill>
              </a:rPr>
              <a:t>printf</a:t>
            </a:r>
            <a:r>
              <a:rPr lang="en-US" sz="800" i="1" dirty="0">
                <a:solidFill>
                  <a:schemeClr val="bg1"/>
                </a:solidFill>
              </a:rPr>
              <a:t>("The World is running, press escape to exit\n");</a:t>
            </a:r>
          </a:p>
          <a:p>
            <a:pPr lvl="1" defTabSz="914367">
              <a:lnSpc>
                <a:spcPct val="90000"/>
              </a:lnSpc>
              <a:spcAft>
                <a:spcPts val="600"/>
              </a:spcAft>
            </a:pPr>
            <a:r>
              <a:rPr lang="en-US" sz="800" i="1" dirty="0">
                <a:solidFill>
                  <a:schemeClr val="bg1"/>
                </a:solidFill>
              </a:rPr>
              <a:t>    </a:t>
            </a:r>
            <a:r>
              <a:rPr lang="en-US" sz="800" i="1" dirty="0" err="1">
                <a:solidFill>
                  <a:schemeClr val="bg1"/>
                </a:solidFill>
              </a:rPr>
              <a:t>enable_raw_mode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    while (1) {</a:t>
            </a:r>
          </a:p>
          <a:p>
            <a:pPr lvl="1" defTabSz="914367">
              <a:lnSpc>
                <a:spcPct val="90000"/>
              </a:lnSpc>
              <a:spcAft>
                <a:spcPts val="600"/>
              </a:spcAft>
            </a:pPr>
            <a:r>
              <a:rPr lang="en-US" sz="800" i="1" dirty="0">
                <a:solidFill>
                  <a:schemeClr val="bg1"/>
                </a:solidFill>
              </a:rPr>
              <a:t>        if ( </a:t>
            </a:r>
            <a:r>
              <a:rPr lang="en-US" sz="800" i="1" dirty="0" err="1">
                <a:solidFill>
                  <a:schemeClr val="bg1"/>
                </a:solidFill>
              </a:rPr>
              <a:t>kbhit</a:t>
            </a:r>
            <a:r>
              <a:rPr lang="en-US" sz="800" i="1" dirty="0">
                <a:solidFill>
                  <a:schemeClr val="bg1"/>
                </a:solidFill>
              </a:rPr>
              <a:t>() ) {</a:t>
            </a:r>
          </a:p>
          <a:p>
            <a:pPr lvl="1" defTabSz="914367">
              <a:lnSpc>
                <a:spcPct val="90000"/>
              </a:lnSpc>
              <a:spcAft>
                <a:spcPts val="600"/>
              </a:spcAft>
            </a:pPr>
            <a:r>
              <a:rPr lang="en-US" sz="800" i="1" dirty="0">
                <a:solidFill>
                  <a:schemeClr val="bg1"/>
                </a:solidFill>
              </a:rPr>
              <a:t>           </a:t>
            </a:r>
            <a:r>
              <a:rPr lang="en-US" sz="800" i="1" dirty="0" err="1">
                <a:solidFill>
                  <a:schemeClr val="bg1"/>
                </a:solidFill>
              </a:rPr>
              <a:t>ch</a:t>
            </a:r>
            <a:r>
              <a:rPr lang="en-US" sz="800" i="1" dirty="0">
                <a:solidFill>
                  <a:schemeClr val="bg1"/>
                </a:solidFill>
              </a:rPr>
              <a:t> = </a:t>
            </a:r>
            <a:r>
              <a:rPr lang="en-US" sz="800" i="1" dirty="0" err="1">
                <a:solidFill>
                  <a:schemeClr val="bg1"/>
                </a:solidFill>
              </a:rPr>
              <a:t>getch</a:t>
            </a:r>
            <a:r>
              <a:rPr lang="en-US" sz="800" i="1" dirty="0">
                <a:solidFill>
                  <a:schemeClr val="bg1"/>
                </a:solidFill>
              </a:rPr>
              <a:t>();</a:t>
            </a:r>
          </a:p>
          <a:p>
            <a:pPr lvl="1" defTabSz="914367">
              <a:lnSpc>
                <a:spcPct val="90000"/>
              </a:lnSpc>
              <a:spcAft>
                <a:spcPts val="600"/>
              </a:spcAft>
            </a:pPr>
            <a:r>
              <a:rPr lang="en-US" sz="800" i="1" dirty="0">
                <a:solidFill>
                  <a:schemeClr val="bg1"/>
                </a:solidFill>
              </a:rPr>
              <a:t>            if (</a:t>
            </a:r>
            <a:r>
              <a:rPr lang="en-US" sz="800" i="1" dirty="0" err="1">
                <a:solidFill>
                  <a:schemeClr val="bg1"/>
                </a:solidFill>
              </a:rPr>
              <a:t>ch</a:t>
            </a:r>
            <a:r>
              <a:rPr lang="en-US" sz="800" i="1" dirty="0">
                <a:solidFill>
                  <a:schemeClr val="bg1"/>
                </a:solidFill>
              </a:rPr>
              <a:t> == 0x1B){</a:t>
            </a:r>
          </a:p>
          <a:p>
            <a:pPr lvl="1" defTabSz="914367">
              <a:lnSpc>
                <a:spcPct val="90000"/>
              </a:lnSpc>
              <a:spcAft>
                <a:spcPts val="600"/>
              </a:spcAft>
            </a:pPr>
            <a:r>
              <a:rPr lang="en-US" sz="800" i="1" dirty="0">
                <a:solidFill>
                  <a:schemeClr val="bg1"/>
                </a:solidFill>
              </a:rPr>
              <a:t>                </a:t>
            </a:r>
            <a:r>
              <a:rPr lang="en-US" sz="800" i="1" dirty="0" err="1">
                <a:solidFill>
                  <a:schemeClr val="bg1"/>
                </a:solidFill>
              </a:rPr>
              <a:t>printf</a:t>
            </a:r>
            <a:r>
              <a:rPr lang="en-US" sz="800" i="1" dirty="0">
                <a:solidFill>
                  <a:schemeClr val="bg1"/>
                </a:solidFill>
              </a:rPr>
              <a:t>("ESC key pressed, exit\n");</a:t>
            </a:r>
          </a:p>
          <a:p>
            <a:pPr lvl="1" defTabSz="914367">
              <a:lnSpc>
                <a:spcPct val="90000"/>
              </a:lnSpc>
              <a:spcAft>
                <a:spcPts val="600"/>
              </a:spcAft>
            </a:pPr>
            <a:r>
              <a:rPr lang="en-US" sz="800" i="1" dirty="0">
                <a:solidFill>
                  <a:schemeClr val="bg1"/>
                </a:solidFill>
              </a:rPr>
              <a:t>                break;</a:t>
            </a:r>
          </a:p>
          <a:p>
            <a:pPr lvl="1" defTabSz="914367">
              <a:lnSpc>
                <a:spcPct val="90000"/>
              </a:lnSpc>
              <a:spcAft>
                <a:spcPts val="600"/>
              </a:spcAft>
            </a:pPr>
            <a:r>
              <a:rPr lang="en-US" sz="800" i="1" dirty="0">
                <a:solidFill>
                  <a:schemeClr val="bg1"/>
                </a:solidFill>
              </a:rPr>
              <a:t>            }</a:t>
            </a:r>
          </a:p>
          <a:p>
            <a:pPr lvl="1" defTabSz="914367">
              <a:lnSpc>
                <a:spcPct val="90000"/>
              </a:lnSpc>
              <a:spcAft>
                <a:spcPts val="600"/>
              </a:spcAft>
            </a:pPr>
            <a:r>
              <a:rPr lang="en-US" sz="800" i="1" dirty="0">
                <a:solidFill>
                  <a:schemeClr val="bg1"/>
                </a:solidFill>
              </a:rPr>
              <a:t>            else</a:t>
            </a:r>
          </a:p>
          <a:p>
            <a:pPr lvl="1" defTabSz="914367">
              <a:lnSpc>
                <a:spcPct val="90000"/>
              </a:lnSpc>
              <a:spcAft>
                <a:spcPts val="600"/>
              </a:spcAft>
            </a:pPr>
            <a:r>
              <a:rPr lang="en-US" sz="800" i="1" dirty="0">
                <a:solidFill>
                  <a:schemeClr val="bg1"/>
                </a:solidFill>
              </a:rPr>
              <a:t>                </a:t>
            </a:r>
            <a:r>
              <a:rPr lang="en-US" sz="800" i="1" dirty="0" err="1">
                <a:solidFill>
                  <a:schemeClr val="bg1"/>
                </a:solidFill>
              </a:rPr>
              <a:t>printf</a:t>
            </a:r>
            <a:r>
              <a:rPr lang="en-US" sz="800" i="1" dirty="0">
                <a:solidFill>
                  <a:schemeClr val="bg1"/>
                </a:solidFill>
              </a:rPr>
              <a:t>("Key pressed = '%c'\n",</a:t>
            </a:r>
            <a:r>
              <a:rPr lang="en-US" sz="800" i="1" dirty="0" err="1">
                <a:solidFill>
                  <a:schemeClr val="bg1"/>
                </a:solidFill>
              </a:rPr>
              <a:t>ch</a:t>
            </a:r>
            <a:r>
              <a:rPr lang="en-US" sz="800" i="1" dirty="0">
                <a:solidFill>
                  <a:schemeClr val="bg1"/>
                </a:solidFill>
              </a:rPr>
              <a:t>);</a:t>
            </a:r>
          </a:p>
          <a:p>
            <a:pPr lvl="1" defTabSz="914367">
              <a:lnSpc>
                <a:spcPct val="90000"/>
              </a:lnSpc>
              <a:spcAft>
                <a:spcPts val="600"/>
              </a:spcAft>
            </a:pPr>
            <a:r>
              <a:rPr lang="en-US" sz="800" i="1" dirty="0">
                <a:solidFill>
                  <a:schemeClr val="bg1"/>
                </a:solidFill>
              </a:rPr>
              <a:t>        }</a:t>
            </a:r>
          </a:p>
          <a:p>
            <a:pPr lvl="1" defTabSz="914367">
              <a:lnSpc>
                <a:spcPct val="90000"/>
              </a:lnSpc>
              <a:spcAft>
                <a:spcPts val="600"/>
              </a:spcAft>
            </a:pPr>
            <a:r>
              <a:rPr lang="en-US" sz="800" i="1" dirty="0">
                <a:solidFill>
                  <a:schemeClr val="bg1"/>
                </a:solidFill>
              </a:rPr>
              <a:t>    }</a:t>
            </a:r>
          </a:p>
          <a:p>
            <a:pPr lvl="1" defTabSz="914367">
              <a:lnSpc>
                <a:spcPct val="90000"/>
              </a:lnSpc>
              <a:spcAft>
                <a:spcPts val="600"/>
              </a:spcAft>
            </a:pPr>
            <a:r>
              <a:rPr lang="en-US" sz="800" i="1" dirty="0">
                <a:solidFill>
                  <a:schemeClr val="bg1"/>
                </a:solidFill>
              </a:rPr>
              <a:t>    </a:t>
            </a:r>
            <a:r>
              <a:rPr lang="en-US" sz="800" i="1" dirty="0" err="1">
                <a:solidFill>
                  <a:schemeClr val="bg1"/>
                </a:solidFill>
              </a:rPr>
              <a:t>disable_raw_mode</a:t>
            </a:r>
            <a:r>
              <a:rPr lang="en-US" sz="800" i="1" dirty="0">
                <a:solidFill>
                  <a:schemeClr val="bg1"/>
                </a:solidFill>
              </a:rPr>
              <a:t>();</a:t>
            </a:r>
          </a:p>
          <a:p>
            <a:pPr lvl="1" defTabSz="914367">
              <a:lnSpc>
                <a:spcPct val="90000"/>
              </a:lnSpc>
              <a:spcAft>
                <a:spcPts val="600"/>
              </a:spcAft>
            </a:pPr>
            <a:r>
              <a:rPr lang="en-US" sz="800" i="1" dirty="0">
                <a:solidFill>
                  <a:schemeClr val="bg1"/>
                </a:solidFill>
              </a:rPr>
              <a:t>    return 0;</a:t>
            </a:r>
          </a:p>
          <a:p>
            <a:pPr lvl="1" defTabSz="914367">
              <a:lnSpc>
                <a:spcPct val="90000"/>
              </a:lnSpc>
              <a:spcAft>
                <a:spcPts val="600"/>
              </a:spcAft>
            </a:pPr>
            <a:r>
              <a:rPr lang="en-US" sz="800" i="1" dirty="0">
                <a:solidFill>
                  <a:schemeClr val="bg1"/>
                </a:solidFill>
              </a:rPr>
              <a:t>}</a:t>
            </a:r>
          </a:p>
        </p:txBody>
      </p:sp>
    </p:spTree>
    <p:extLst>
      <p:ext uri="{BB962C8B-B14F-4D97-AF65-F5344CB8AC3E}">
        <p14:creationId xmlns:p14="http://schemas.microsoft.com/office/powerpoint/2010/main" val="3895723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C Language</a:t>
            </a:r>
            <a:br>
              <a:rPr lang="en-US" sz="3200" dirty="0"/>
            </a:br>
            <a:r>
              <a:rPr lang="en-US" sz="2000" spc="0" dirty="0">
                <a:solidFill>
                  <a:schemeClr val="accent1"/>
                </a:solidFill>
              </a:rPr>
              <a:t>Resources</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416202"/>
            <a:ext cx="4419121" cy="400110"/>
          </a:xfrm>
          <a:prstGeom prst="rect">
            <a:avLst/>
          </a:prstGeom>
          <a:noFill/>
        </p:spPr>
        <p:txBody>
          <a:bodyPr wrap="square" lIns="0">
            <a:spAutoFit/>
          </a:bodyPr>
          <a:lstStyle/>
          <a:p>
            <a:r>
              <a:rPr lang="en-GB" sz="2000" dirty="0">
                <a:latin typeface="+mj-lt"/>
              </a:rPr>
              <a:t>C Programming Language</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1888612"/>
            <a:ext cx="10152749" cy="4739759"/>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C Programming Language </a:t>
            </a:r>
            <a:r>
              <a:rPr lang="en-US" sz="1600" dirty="0">
                <a:solidFill>
                  <a:srgbClr val="FFFFFF"/>
                </a:solidFill>
                <a:hlinkClick r:id="rId3"/>
              </a:rPr>
              <a:t>https://en.wikipedia.org/wiki/C_(programming_language)</a:t>
            </a:r>
            <a:endParaRPr lang="en-US" sz="1600" dirty="0">
              <a:solidFill>
                <a:srgbClr val="FFFFFF"/>
              </a:solidFill>
            </a:endParaRPr>
          </a:p>
          <a:p>
            <a:pPr defTabSz="914367">
              <a:lnSpc>
                <a:spcPct val="90000"/>
              </a:lnSpc>
              <a:spcAft>
                <a:spcPts val="600"/>
              </a:spcAft>
            </a:pPr>
            <a:r>
              <a:rPr lang="en-US" sz="1600" dirty="0">
                <a:solidFill>
                  <a:srgbClr val="FFFFFF"/>
                </a:solidFill>
              </a:rPr>
              <a:t>C Programming Language The Book: </a:t>
            </a:r>
            <a:r>
              <a:rPr lang="en-US" sz="1600" dirty="0">
                <a:solidFill>
                  <a:srgbClr val="FFFFFF"/>
                </a:solidFill>
                <a:hlinkClick r:id="rId4"/>
              </a:rPr>
              <a:t>https://en.wikipedia.org/wiki/The_C_Programming_Language</a:t>
            </a: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endParaRPr lang="en-US" sz="1600" dirty="0">
              <a:solidFill>
                <a:srgbClr val="FFFFFF"/>
              </a:solidFill>
            </a:endParaRPr>
          </a:p>
          <a:p>
            <a:pPr defTabSz="914367">
              <a:lnSpc>
                <a:spcPct val="90000"/>
              </a:lnSpc>
              <a:spcAft>
                <a:spcPts val="600"/>
              </a:spcAft>
            </a:pPr>
            <a:endParaRPr lang="en-US" sz="1600" dirty="0">
              <a:solidFill>
                <a:srgbClr val="FFFFFF"/>
              </a:solidFill>
            </a:endParaRPr>
          </a:p>
          <a:p>
            <a:pPr defTabSz="914367">
              <a:lnSpc>
                <a:spcPct val="90000"/>
              </a:lnSpc>
              <a:spcAft>
                <a:spcPts val="600"/>
              </a:spcAft>
            </a:pPr>
            <a:endParaRPr lang="en-US" sz="1600" dirty="0">
              <a:solidFill>
                <a:srgbClr val="FFFFFF"/>
              </a:solidFill>
            </a:endParaRPr>
          </a:p>
          <a:p>
            <a:pPr defTabSz="914367">
              <a:lnSpc>
                <a:spcPct val="90000"/>
              </a:lnSpc>
              <a:spcAft>
                <a:spcPts val="600"/>
              </a:spcAft>
            </a:pP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br>
              <a:rPr lang="en-US" sz="1600" dirty="0">
                <a:solidFill>
                  <a:srgbClr val="FFFFFF"/>
                </a:solidFill>
              </a:rPr>
            </a:br>
            <a:r>
              <a:rPr lang="en-US" sz="1600" dirty="0">
                <a:solidFill>
                  <a:srgbClr val="FFFFFF"/>
                </a:solidFill>
              </a:rPr>
              <a:t>VLC Source code :  </a:t>
            </a:r>
            <a:r>
              <a:rPr lang="en-US" sz="1600" dirty="0">
                <a:solidFill>
                  <a:srgbClr val="FFFFFF"/>
                </a:solidFill>
                <a:hlinkClick r:id="rId5"/>
              </a:rPr>
              <a:t>https://code.videolan.org/videolan/vlc</a:t>
            </a:r>
            <a:r>
              <a:rPr lang="en-US" sz="1600" dirty="0">
                <a:solidFill>
                  <a:srgbClr val="FFFFFF"/>
                </a:solidFill>
              </a:rPr>
              <a:t> </a:t>
            </a:r>
          </a:p>
        </p:txBody>
      </p:sp>
      <p:pic>
        <p:nvPicPr>
          <p:cNvPr id="3" name="Picture 2">
            <a:extLst>
              <a:ext uri="{FF2B5EF4-FFF2-40B4-BE49-F238E27FC236}">
                <a16:creationId xmlns:a16="http://schemas.microsoft.com/office/drawing/2014/main" id="{7E395E5E-74E3-200C-A923-66753B006A24}"/>
              </a:ext>
            </a:extLst>
          </p:cNvPr>
          <p:cNvPicPr>
            <a:picLocks noChangeAspect="1"/>
          </p:cNvPicPr>
          <p:nvPr/>
        </p:nvPicPr>
        <p:blipFill>
          <a:blip r:embed="rId6"/>
          <a:stretch>
            <a:fillRect/>
          </a:stretch>
        </p:blipFill>
        <p:spPr>
          <a:xfrm>
            <a:off x="3267841" y="2585753"/>
            <a:ext cx="5197149" cy="3672404"/>
          </a:xfrm>
          <a:prstGeom prst="rect">
            <a:avLst/>
          </a:prstGeom>
        </p:spPr>
      </p:pic>
    </p:spTree>
    <p:extLst>
      <p:ext uri="{BB962C8B-B14F-4D97-AF65-F5344CB8AC3E}">
        <p14:creationId xmlns:p14="http://schemas.microsoft.com/office/powerpoint/2010/main" val="714760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Python Language</a:t>
            </a:r>
            <a:br>
              <a:rPr lang="en-US" sz="3200" dirty="0"/>
            </a:br>
            <a:r>
              <a:rPr lang="en-US" sz="2000" spc="0" dirty="0">
                <a:solidFill>
                  <a:schemeClr val="accent1"/>
                </a:solidFill>
              </a:rPr>
              <a:t>Install the compiler, linker, builder</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4419121" cy="400110"/>
          </a:xfrm>
          <a:prstGeom prst="rect">
            <a:avLst/>
          </a:prstGeom>
          <a:noFill/>
        </p:spPr>
        <p:txBody>
          <a:bodyPr wrap="square" lIns="0">
            <a:spAutoFit/>
          </a:bodyPr>
          <a:lstStyle/>
          <a:p>
            <a:r>
              <a:rPr lang="en-GB" sz="2000" dirty="0">
                <a:latin typeface="+mj-lt"/>
              </a:rPr>
              <a:t>GCC compiler on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5414781" cy="4548938"/>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1. We will use the following GCC compiler on Windows</a:t>
            </a:r>
            <a:br>
              <a:rPr lang="en-US" sz="1600" dirty="0">
                <a:solidFill>
                  <a:srgbClr val="FFFFFF"/>
                </a:solidFill>
              </a:rPr>
            </a:br>
            <a:r>
              <a:rPr lang="en-US" sz="1600" dirty="0">
                <a:solidFill>
                  <a:srgbClr val="FFFFFF"/>
                </a:solidFill>
                <a:hlinkClick r:id="rId3"/>
              </a:rPr>
              <a:t>https://www.mingw-w64.org/</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a:solidFill>
                  <a:srgbClr val="FFFFFF"/>
                </a:solidFill>
              </a:rPr>
              <a:t>2. Install MSYS2 on your machine</a:t>
            </a:r>
            <a:br>
              <a:rPr lang="en-US" sz="1600" dirty="0">
                <a:solidFill>
                  <a:srgbClr val="FFFFFF"/>
                </a:solidFill>
              </a:rPr>
            </a:br>
            <a:r>
              <a:rPr lang="en-US" sz="1600" dirty="0">
                <a:solidFill>
                  <a:srgbClr val="FFFFFF"/>
                </a:solidFill>
              </a:rPr>
              <a:t>Information: </a:t>
            </a:r>
            <a:r>
              <a:rPr lang="en-US" sz="1600" dirty="0">
                <a:solidFill>
                  <a:srgbClr val="FFFFFF"/>
                </a:solidFill>
                <a:hlinkClick r:id="rId4"/>
              </a:rPr>
              <a:t>https://www.msys2.org/</a:t>
            </a:r>
            <a:r>
              <a:rPr lang="en-US" sz="1600" dirty="0">
                <a:solidFill>
                  <a:srgbClr val="FFFFFF"/>
                </a:solidFill>
              </a:rPr>
              <a:t> </a:t>
            </a:r>
            <a:br>
              <a:rPr lang="en-US" sz="1600" dirty="0">
                <a:solidFill>
                  <a:srgbClr val="FFFFFF"/>
                </a:solidFill>
              </a:rPr>
            </a:br>
            <a:r>
              <a:rPr lang="en-US" sz="1600" dirty="0">
                <a:solidFill>
                  <a:srgbClr val="FFFFFF"/>
                </a:solidFill>
              </a:rPr>
              <a:t>Binaries: </a:t>
            </a:r>
            <a:r>
              <a:rPr lang="en-US" sz="1600" dirty="0">
                <a:solidFill>
                  <a:srgbClr val="FFFFFF"/>
                </a:solidFill>
                <a:hlinkClick r:id="rId5"/>
              </a:rPr>
              <a:t>https://github.com/msys2/msys2-installer/releases/download/2024-05-07/msys2-x86_64-20240507.exe</a:t>
            </a:r>
            <a:r>
              <a:rPr lang="en-US" sz="1600" dirty="0">
                <a:solidFill>
                  <a:srgbClr val="FFFFFF"/>
                </a:solidFill>
              </a:rPr>
              <a:t> </a:t>
            </a:r>
          </a:p>
          <a:p>
            <a:pPr defTabSz="914367">
              <a:lnSpc>
                <a:spcPct val="90000"/>
              </a:lnSpc>
              <a:spcAft>
                <a:spcPts val="600"/>
              </a:spcAft>
            </a:pPr>
            <a:endParaRPr lang="en-US" sz="1600" dirty="0">
              <a:solidFill>
                <a:srgbClr val="FFFFFF"/>
              </a:solidFill>
            </a:endParaRPr>
          </a:p>
          <a:p>
            <a:r>
              <a:rPr lang="en-US" sz="1600" dirty="0">
                <a:solidFill>
                  <a:srgbClr val="FFFFFF"/>
                </a:solidFill>
              </a:rPr>
              <a:t>3. Install GCC in MSYS2 shell:</a:t>
            </a:r>
            <a:br>
              <a:rPr lang="en-US" sz="1600" dirty="0">
                <a:solidFill>
                  <a:srgbClr val="FFFFFF"/>
                </a:solidFill>
              </a:rPr>
            </a:br>
            <a:r>
              <a:rPr lang="en-US" sz="1600" i="1" dirty="0" err="1">
                <a:solidFill>
                  <a:srgbClr val="FFFFFF"/>
                </a:solidFill>
              </a:rPr>
              <a:t>pacman</a:t>
            </a:r>
            <a:r>
              <a:rPr lang="en-US" sz="1600" i="1" dirty="0">
                <a:solidFill>
                  <a:srgbClr val="FFFFFF"/>
                </a:solidFill>
              </a:rPr>
              <a:t> -S mingw-w64-ucrt-x86_64-gcc</a:t>
            </a:r>
            <a:br>
              <a:rPr lang="en-US" sz="1600" i="1" dirty="0">
                <a:solidFill>
                  <a:srgbClr val="FFFFFF"/>
                </a:solidFill>
              </a:rPr>
            </a:br>
            <a:br>
              <a:rPr lang="en-US" sz="1600" dirty="0">
                <a:solidFill>
                  <a:srgbClr val="FFFFFF"/>
                </a:solidFill>
              </a:rPr>
            </a:br>
            <a:r>
              <a:rPr lang="en-US" sz="1600" dirty="0">
                <a:solidFill>
                  <a:srgbClr val="FFFFFF"/>
                </a:solidFill>
              </a:rPr>
              <a:t>4. Run GCC:</a:t>
            </a:r>
            <a:br>
              <a:rPr lang="en-US" sz="1600" dirty="0">
                <a:solidFill>
                  <a:srgbClr val="FFFFFF"/>
                </a:solidFill>
              </a:rPr>
            </a:br>
            <a:r>
              <a:rPr lang="en-US" sz="1600" i="1" dirty="0" err="1">
                <a:solidFill>
                  <a:srgbClr val="FFFFFF"/>
                </a:solidFill>
              </a:rPr>
              <a:t>gcc</a:t>
            </a:r>
            <a:r>
              <a:rPr lang="en-US" sz="1600" i="1" dirty="0">
                <a:solidFill>
                  <a:srgbClr val="FFFFFF"/>
                </a:solidFill>
              </a:rPr>
              <a:t> –version</a:t>
            </a:r>
            <a:br>
              <a:rPr lang="en-US" sz="1600" i="1" dirty="0">
                <a:solidFill>
                  <a:srgbClr val="FFFFFF"/>
                </a:solidFill>
              </a:rPr>
            </a:br>
            <a:r>
              <a:rPr lang="en-US" sz="1200" i="1" dirty="0"/>
              <a:t>gcc.exe (Rev6, Built by MSYS2 project) 13.2.0</a:t>
            </a:r>
          </a:p>
          <a:p>
            <a:r>
              <a:rPr lang="en-US" sz="1200" i="1" dirty="0"/>
              <a:t>Copyright (C) 2023 Free Software Foundation, Inc.</a:t>
            </a:r>
          </a:p>
          <a:p>
            <a:r>
              <a:rPr lang="en-US" sz="1200" i="1" dirty="0"/>
              <a:t>This is free software; see the source for copying conditions.  There is NO</a:t>
            </a:r>
          </a:p>
          <a:p>
            <a:r>
              <a:rPr lang="en-US" sz="1200" i="1" dirty="0"/>
              <a:t>warranty; not even for MERCHANTABILITY or FITNESS FOR A PARTICULAR PURPOSE.</a:t>
            </a:r>
            <a:br>
              <a:rPr lang="en-US" sz="1600" i="1" dirty="0">
                <a:solidFill>
                  <a:srgbClr val="FFFFFF"/>
                </a:solidFill>
              </a:rPr>
            </a:br>
            <a:endParaRPr lang="en-US" sz="1600" i="1" dirty="0">
              <a:solidFill>
                <a:srgbClr val="FFFFFF"/>
              </a:solidFill>
            </a:endParaRPr>
          </a:p>
        </p:txBody>
      </p:sp>
      <p:pic>
        <p:nvPicPr>
          <p:cNvPr id="7" name="Picture 6">
            <a:extLst>
              <a:ext uri="{FF2B5EF4-FFF2-40B4-BE49-F238E27FC236}">
                <a16:creationId xmlns:a16="http://schemas.microsoft.com/office/drawing/2014/main" id="{A2880E78-CA61-931A-7A0F-6295C24F6A25}"/>
              </a:ext>
            </a:extLst>
          </p:cNvPr>
          <p:cNvPicPr>
            <a:picLocks noChangeAspect="1"/>
          </p:cNvPicPr>
          <p:nvPr/>
        </p:nvPicPr>
        <p:blipFill>
          <a:blip r:embed="rId6"/>
          <a:stretch>
            <a:fillRect/>
          </a:stretch>
        </p:blipFill>
        <p:spPr>
          <a:xfrm>
            <a:off x="6592947" y="237910"/>
            <a:ext cx="4782217" cy="3372321"/>
          </a:xfrm>
          <a:prstGeom prst="rect">
            <a:avLst/>
          </a:prstGeom>
        </p:spPr>
      </p:pic>
      <p:pic>
        <p:nvPicPr>
          <p:cNvPr id="9" name="Picture 8">
            <a:extLst>
              <a:ext uri="{FF2B5EF4-FFF2-40B4-BE49-F238E27FC236}">
                <a16:creationId xmlns:a16="http://schemas.microsoft.com/office/drawing/2014/main" id="{E406530F-ED87-8C2D-9095-04CC1F3DE6BE}"/>
              </a:ext>
            </a:extLst>
          </p:cNvPr>
          <p:cNvPicPr>
            <a:picLocks noChangeAspect="1"/>
          </p:cNvPicPr>
          <p:nvPr/>
        </p:nvPicPr>
        <p:blipFill>
          <a:blip r:embed="rId7"/>
          <a:stretch>
            <a:fillRect/>
          </a:stretch>
        </p:blipFill>
        <p:spPr>
          <a:xfrm>
            <a:off x="6482045" y="4561328"/>
            <a:ext cx="5420481" cy="885949"/>
          </a:xfrm>
          <a:prstGeom prst="rect">
            <a:avLst/>
          </a:prstGeom>
        </p:spPr>
      </p:pic>
    </p:spTree>
    <p:extLst>
      <p:ext uri="{BB962C8B-B14F-4D97-AF65-F5344CB8AC3E}">
        <p14:creationId xmlns:p14="http://schemas.microsoft.com/office/powerpoint/2010/main" val="292097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a:t>Java </a:t>
            </a:r>
            <a:r>
              <a:rPr lang="en-US" sz="3200" dirty="0"/>
              <a:t>Language</a:t>
            </a:r>
            <a:br>
              <a:rPr lang="en-US" sz="3200" dirty="0"/>
            </a:br>
            <a:r>
              <a:rPr lang="en-US" sz="2000" spc="0" dirty="0">
                <a:solidFill>
                  <a:schemeClr val="accent1"/>
                </a:solidFill>
              </a:rPr>
              <a:t>Install the compiler, linker, builder</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4419121" cy="400110"/>
          </a:xfrm>
          <a:prstGeom prst="rect">
            <a:avLst/>
          </a:prstGeom>
          <a:noFill/>
        </p:spPr>
        <p:txBody>
          <a:bodyPr wrap="square" lIns="0">
            <a:spAutoFit/>
          </a:bodyPr>
          <a:lstStyle/>
          <a:p>
            <a:r>
              <a:rPr lang="en-GB" sz="2000" dirty="0">
                <a:latin typeface="+mj-lt"/>
              </a:rPr>
              <a:t>Java compiler on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5414781" cy="5213735"/>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rPr>
              <a:t>1. We will </a:t>
            </a:r>
            <a:br>
              <a:rPr lang="en-US" sz="1600" dirty="0">
                <a:solidFill>
                  <a:srgbClr val="FFFFFF"/>
                </a:solidFill>
              </a:rPr>
            </a:br>
            <a:r>
              <a:rPr lang="en-US" sz="1600" dirty="0">
                <a:solidFill>
                  <a:srgbClr val="FFFFFF"/>
                </a:solidFill>
                <a:hlinkClick r:id="rId3"/>
              </a:rPr>
              <a:t>https://www.oracle.com/java/technologies/downloads/#java17</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err="1">
                <a:solidFill>
                  <a:srgbClr val="FFFFFF"/>
                </a:solidFill>
              </a:rPr>
              <a:t>Devcontainer</a:t>
            </a:r>
            <a:r>
              <a:rPr lang="en-US" sz="1600" dirty="0">
                <a:solidFill>
                  <a:srgbClr val="FFFFFF"/>
                </a:solidFill>
              </a:rPr>
              <a:t> Java 21</a:t>
            </a:r>
            <a:br>
              <a:rPr lang="en-US" sz="1600" dirty="0">
                <a:solidFill>
                  <a:srgbClr val="FFFFFF"/>
                </a:solidFill>
              </a:rPr>
            </a:br>
            <a:br>
              <a:rPr lang="en-US" sz="1600" dirty="0">
                <a:solidFill>
                  <a:srgbClr val="FFFFFF"/>
                </a:solidFill>
              </a:rPr>
            </a:br>
            <a:r>
              <a:rPr lang="en-US" sz="1600" dirty="0">
                <a:solidFill>
                  <a:srgbClr val="FFFFFF"/>
                </a:solidFill>
              </a:rPr>
              <a:t>2. Install MSYS2 on your machine</a:t>
            </a:r>
            <a:br>
              <a:rPr lang="en-US" sz="1600" dirty="0">
                <a:solidFill>
                  <a:srgbClr val="FFFFFF"/>
                </a:solidFill>
              </a:rPr>
            </a:br>
            <a:r>
              <a:rPr lang="en-US" sz="1600" dirty="0">
                <a:solidFill>
                  <a:srgbClr val="FFFFFF"/>
                </a:solidFill>
              </a:rPr>
              <a:t>Information: </a:t>
            </a:r>
            <a:r>
              <a:rPr lang="en-US" sz="1600" dirty="0">
                <a:solidFill>
                  <a:srgbClr val="FFFFFF"/>
                </a:solidFill>
                <a:hlinkClick r:id="rId4"/>
              </a:rPr>
              <a:t>https://www.msys2.org/</a:t>
            </a:r>
            <a:r>
              <a:rPr lang="en-US" sz="1600" dirty="0">
                <a:solidFill>
                  <a:srgbClr val="FFFFFF"/>
                </a:solidFill>
              </a:rPr>
              <a:t> </a:t>
            </a:r>
            <a:br>
              <a:rPr lang="en-US" sz="1600" dirty="0">
                <a:solidFill>
                  <a:srgbClr val="FFFFFF"/>
                </a:solidFill>
              </a:rPr>
            </a:br>
            <a:r>
              <a:rPr lang="en-US" sz="1600" dirty="0">
                <a:solidFill>
                  <a:srgbClr val="FFFFFF"/>
                </a:solidFill>
              </a:rPr>
              <a:t>Binaries: </a:t>
            </a:r>
            <a:r>
              <a:rPr lang="en-US" sz="1600" dirty="0">
                <a:solidFill>
                  <a:srgbClr val="FFFFFF"/>
                </a:solidFill>
                <a:hlinkClick r:id="rId5"/>
              </a:rPr>
              <a:t>https://github.com/msys2/msys2-installer/releases/download/2024-05-07/msys2-x86_64-20240507.exe</a:t>
            </a:r>
            <a:r>
              <a:rPr lang="en-US" sz="1600" dirty="0">
                <a:solidFill>
                  <a:srgbClr val="FFFFFF"/>
                </a:solidFill>
              </a:rPr>
              <a:t> </a:t>
            </a:r>
          </a:p>
          <a:p>
            <a:pPr defTabSz="914367">
              <a:lnSpc>
                <a:spcPct val="90000"/>
              </a:lnSpc>
              <a:spcAft>
                <a:spcPts val="600"/>
              </a:spcAft>
            </a:pPr>
            <a:endParaRPr lang="en-US" sz="1600" dirty="0">
              <a:solidFill>
                <a:srgbClr val="FFFFFF"/>
              </a:solidFill>
            </a:endParaRPr>
          </a:p>
          <a:p>
            <a:r>
              <a:rPr lang="en-US" sz="1600" dirty="0">
                <a:solidFill>
                  <a:srgbClr val="FFFFFF"/>
                </a:solidFill>
              </a:rPr>
              <a:t>3. Install GCC in MSYS2 shell:</a:t>
            </a:r>
            <a:br>
              <a:rPr lang="en-US" sz="1600" dirty="0">
                <a:solidFill>
                  <a:srgbClr val="FFFFFF"/>
                </a:solidFill>
              </a:rPr>
            </a:br>
            <a:r>
              <a:rPr lang="en-US" sz="1600" i="1" dirty="0" err="1">
                <a:solidFill>
                  <a:srgbClr val="FFFFFF"/>
                </a:solidFill>
              </a:rPr>
              <a:t>pacman</a:t>
            </a:r>
            <a:r>
              <a:rPr lang="en-US" sz="1600" i="1" dirty="0">
                <a:solidFill>
                  <a:srgbClr val="FFFFFF"/>
                </a:solidFill>
              </a:rPr>
              <a:t> -S mingw-w64-ucrt-x86_64-gcc</a:t>
            </a:r>
            <a:br>
              <a:rPr lang="en-US" sz="1600" i="1" dirty="0">
                <a:solidFill>
                  <a:srgbClr val="FFFFFF"/>
                </a:solidFill>
              </a:rPr>
            </a:br>
            <a:br>
              <a:rPr lang="en-US" sz="1600" dirty="0">
                <a:solidFill>
                  <a:srgbClr val="FFFFFF"/>
                </a:solidFill>
              </a:rPr>
            </a:br>
            <a:r>
              <a:rPr lang="en-US" sz="1600" dirty="0">
                <a:solidFill>
                  <a:srgbClr val="FFFFFF"/>
                </a:solidFill>
              </a:rPr>
              <a:t>4. Run GCC:</a:t>
            </a:r>
            <a:br>
              <a:rPr lang="en-US" sz="1600" dirty="0">
                <a:solidFill>
                  <a:srgbClr val="FFFFFF"/>
                </a:solidFill>
              </a:rPr>
            </a:br>
            <a:r>
              <a:rPr lang="en-US" sz="1600" i="1" dirty="0" err="1">
                <a:solidFill>
                  <a:srgbClr val="FFFFFF"/>
                </a:solidFill>
              </a:rPr>
              <a:t>gcc</a:t>
            </a:r>
            <a:r>
              <a:rPr lang="en-US" sz="1600" i="1" dirty="0">
                <a:solidFill>
                  <a:srgbClr val="FFFFFF"/>
                </a:solidFill>
              </a:rPr>
              <a:t> –version</a:t>
            </a:r>
            <a:br>
              <a:rPr lang="en-US" sz="1600" i="1" dirty="0">
                <a:solidFill>
                  <a:srgbClr val="FFFFFF"/>
                </a:solidFill>
              </a:rPr>
            </a:br>
            <a:r>
              <a:rPr lang="en-US" sz="1200" i="1" dirty="0"/>
              <a:t>gcc.exe (Rev6, Built by MSYS2 project) 13.2.0</a:t>
            </a:r>
          </a:p>
          <a:p>
            <a:r>
              <a:rPr lang="en-US" sz="1200" i="1" dirty="0"/>
              <a:t>Copyright (C) 2023 Free Software Foundation, Inc.</a:t>
            </a:r>
          </a:p>
          <a:p>
            <a:r>
              <a:rPr lang="en-US" sz="1200" i="1" dirty="0"/>
              <a:t>This is free software; see the source for copying conditions.  There is NO</a:t>
            </a:r>
          </a:p>
          <a:p>
            <a:r>
              <a:rPr lang="en-US" sz="1200" i="1" dirty="0"/>
              <a:t>warranty; not even for MERCHANTABILITY or FITNESS FOR A PARTICULAR PURPOSE.</a:t>
            </a:r>
            <a:br>
              <a:rPr lang="en-US" sz="1600" i="1" dirty="0">
                <a:solidFill>
                  <a:srgbClr val="FFFFFF"/>
                </a:solidFill>
              </a:rPr>
            </a:br>
            <a:endParaRPr lang="en-US" sz="1600" i="1" dirty="0">
              <a:solidFill>
                <a:srgbClr val="FFFFFF"/>
              </a:solidFill>
            </a:endParaRPr>
          </a:p>
        </p:txBody>
      </p:sp>
      <p:pic>
        <p:nvPicPr>
          <p:cNvPr id="7" name="Picture 6">
            <a:extLst>
              <a:ext uri="{FF2B5EF4-FFF2-40B4-BE49-F238E27FC236}">
                <a16:creationId xmlns:a16="http://schemas.microsoft.com/office/drawing/2014/main" id="{A2880E78-CA61-931A-7A0F-6295C24F6A25}"/>
              </a:ext>
            </a:extLst>
          </p:cNvPr>
          <p:cNvPicPr>
            <a:picLocks noChangeAspect="1"/>
          </p:cNvPicPr>
          <p:nvPr/>
        </p:nvPicPr>
        <p:blipFill>
          <a:blip r:embed="rId6"/>
          <a:stretch>
            <a:fillRect/>
          </a:stretch>
        </p:blipFill>
        <p:spPr>
          <a:xfrm>
            <a:off x="6592947" y="237910"/>
            <a:ext cx="4782217" cy="3372321"/>
          </a:xfrm>
          <a:prstGeom prst="rect">
            <a:avLst/>
          </a:prstGeom>
        </p:spPr>
      </p:pic>
      <p:pic>
        <p:nvPicPr>
          <p:cNvPr id="9" name="Picture 8">
            <a:extLst>
              <a:ext uri="{FF2B5EF4-FFF2-40B4-BE49-F238E27FC236}">
                <a16:creationId xmlns:a16="http://schemas.microsoft.com/office/drawing/2014/main" id="{E406530F-ED87-8C2D-9095-04CC1F3DE6BE}"/>
              </a:ext>
            </a:extLst>
          </p:cNvPr>
          <p:cNvPicPr>
            <a:picLocks noChangeAspect="1"/>
          </p:cNvPicPr>
          <p:nvPr/>
        </p:nvPicPr>
        <p:blipFill>
          <a:blip r:embed="rId7"/>
          <a:stretch>
            <a:fillRect/>
          </a:stretch>
        </p:blipFill>
        <p:spPr>
          <a:xfrm>
            <a:off x="6482045" y="4561328"/>
            <a:ext cx="5420481" cy="885949"/>
          </a:xfrm>
          <a:prstGeom prst="rect">
            <a:avLst/>
          </a:prstGeom>
        </p:spPr>
      </p:pic>
    </p:spTree>
    <p:extLst>
      <p:ext uri="{BB962C8B-B14F-4D97-AF65-F5344CB8AC3E}">
        <p14:creationId xmlns:p14="http://schemas.microsoft.com/office/powerpoint/2010/main" val="183298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F77A-1E10-DB25-E034-314E690FD876}"/>
              </a:ext>
            </a:extLst>
          </p:cNvPr>
          <p:cNvSpPr>
            <a:spLocks noGrp="1"/>
          </p:cNvSpPr>
          <p:nvPr>
            <p:ph type="title"/>
          </p:nvPr>
        </p:nvSpPr>
        <p:spPr/>
        <p:txBody>
          <a:bodyPr/>
          <a:lstStyle/>
          <a:p>
            <a:r>
              <a:rPr lang="en-US"/>
              <a:t>Resources</a:t>
            </a:r>
          </a:p>
        </p:txBody>
      </p:sp>
      <p:sp>
        <p:nvSpPr>
          <p:cNvPr id="23" name="TextBox 22">
            <a:extLst>
              <a:ext uri="{FF2B5EF4-FFF2-40B4-BE49-F238E27FC236}">
                <a16:creationId xmlns:a16="http://schemas.microsoft.com/office/drawing/2014/main" id="{FC0FEDAC-7EC6-D2C4-7428-7020CBD387D1}"/>
              </a:ext>
            </a:extLst>
          </p:cNvPr>
          <p:cNvSpPr txBox="1"/>
          <p:nvPr/>
        </p:nvSpPr>
        <p:spPr>
          <a:xfrm>
            <a:off x="588263" y="1614091"/>
            <a:ext cx="9264624" cy="369332"/>
          </a:xfrm>
          <a:prstGeom prst="rect">
            <a:avLst/>
          </a:prstGeom>
          <a:noFill/>
        </p:spPr>
        <p:txBody>
          <a:bodyPr wrap="square" lIns="0" tIns="0" rIns="0" bIns="0" rtlCol="0" anchor="ctr">
            <a:spAutoFit/>
          </a:bodyPr>
          <a:lstStyle/>
          <a:p>
            <a:pPr algn="l"/>
            <a:r>
              <a:rPr lang="en-US" sz="2400" dirty="0"/>
              <a:t>Product 1: </a:t>
            </a:r>
            <a:r>
              <a:rPr lang="en-US" sz="2400" dirty="0">
                <a:hlinkClick r:id="rId3"/>
              </a:rPr>
              <a:t>https://www.aka.ms/AzureIoTOperations</a:t>
            </a:r>
            <a:endParaRPr lang="en-US" sz="2400" dirty="0"/>
          </a:p>
        </p:txBody>
      </p:sp>
      <p:sp>
        <p:nvSpPr>
          <p:cNvPr id="24" name="TextBox 23">
            <a:extLst>
              <a:ext uri="{FF2B5EF4-FFF2-40B4-BE49-F238E27FC236}">
                <a16:creationId xmlns:a16="http://schemas.microsoft.com/office/drawing/2014/main" id="{341AA5E6-06EF-5E94-2E89-103ABE32BDE3}"/>
              </a:ext>
            </a:extLst>
          </p:cNvPr>
          <p:cNvSpPr txBox="1"/>
          <p:nvPr/>
        </p:nvSpPr>
        <p:spPr>
          <a:xfrm>
            <a:off x="588264" y="2409950"/>
            <a:ext cx="9548096" cy="369332"/>
          </a:xfrm>
          <a:prstGeom prst="rect">
            <a:avLst/>
          </a:prstGeom>
          <a:noFill/>
        </p:spPr>
        <p:txBody>
          <a:bodyPr wrap="square" lIns="0" tIns="0" rIns="0" bIns="0" rtlCol="0" anchor="ctr">
            <a:spAutoFit/>
          </a:bodyPr>
          <a:lstStyle/>
          <a:p>
            <a:pPr algn="l"/>
            <a:r>
              <a:rPr lang="en-US" sz="2400" dirty="0"/>
              <a:t>Product Documentation: </a:t>
            </a:r>
            <a:r>
              <a:rPr lang="en-US" sz="2400" dirty="0">
                <a:hlinkClick r:id="rId4"/>
              </a:rPr>
              <a:t>https://aka.ms/LearnAzureIoTOperations</a:t>
            </a:r>
            <a:r>
              <a:rPr lang="en-US" sz="2400" dirty="0"/>
              <a:t>  </a:t>
            </a:r>
          </a:p>
        </p:txBody>
      </p:sp>
      <p:sp>
        <p:nvSpPr>
          <p:cNvPr id="25" name="TextBox 24">
            <a:extLst>
              <a:ext uri="{FF2B5EF4-FFF2-40B4-BE49-F238E27FC236}">
                <a16:creationId xmlns:a16="http://schemas.microsoft.com/office/drawing/2014/main" id="{9940A0B2-CA26-5BA1-8E62-C0D9946D6CF2}"/>
              </a:ext>
            </a:extLst>
          </p:cNvPr>
          <p:cNvSpPr txBox="1"/>
          <p:nvPr/>
        </p:nvSpPr>
        <p:spPr>
          <a:xfrm>
            <a:off x="588264" y="3205809"/>
            <a:ext cx="10259748" cy="369332"/>
          </a:xfrm>
          <a:prstGeom prst="rect">
            <a:avLst/>
          </a:prstGeom>
          <a:noFill/>
        </p:spPr>
        <p:txBody>
          <a:bodyPr wrap="square" lIns="0" tIns="0" rIns="0" bIns="0" rtlCol="0" anchor="ctr">
            <a:spAutoFit/>
          </a:bodyPr>
          <a:lstStyle/>
          <a:p>
            <a:pPr algn="l"/>
            <a:r>
              <a:rPr lang="en-US" sz="2400"/>
              <a:t>Azure For Manufacturing: </a:t>
            </a:r>
            <a:r>
              <a:rPr lang="en-US" sz="2400">
                <a:hlinkClick r:id="rId5"/>
              </a:rPr>
              <a:t>http://aka.ms/AzureForManufacturing</a:t>
            </a:r>
            <a:endParaRPr lang="en-US" sz="2400"/>
          </a:p>
        </p:txBody>
      </p:sp>
      <p:sp>
        <p:nvSpPr>
          <p:cNvPr id="26" name="TextBox 25">
            <a:extLst>
              <a:ext uri="{FF2B5EF4-FFF2-40B4-BE49-F238E27FC236}">
                <a16:creationId xmlns:a16="http://schemas.microsoft.com/office/drawing/2014/main" id="{DF8A4EEA-C1EA-42FA-B11C-6C551A5818AD}"/>
              </a:ext>
            </a:extLst>
          </p:cNvPr>
          <p:cNvSpPr txBox="1"/>
          <p:nvPr/>
        </p:nvSpPr>
        <p:spPr>
          <a:xfrm>
            <a:off x="588263" y="4001668"/>
            <a:ext cx="9877911" cy="369332"/>
          </a:xfrm>
          <a:prstGeom prst="rect">
            <a:avLst/>
          </a:prstGeom>
          <a:noFill/>
        </p:spPr>
        <p:txBody>
          <a:bodyPr wrap="square" lIns="0" tIns="0" rIns="0" bIns="0" rtlCol="0" anchor="ctr">
            <a:spAutoFit/>
          </a:bodyPr>
          <a:lstStyle/>
          <a:p>
            <a:pPr algn="l"/>
            <a:r>
              <a:rPr lang="en-US" sz="2400"/>
              <a:t>Arc Jumpstart: </a:t>
            </a:r>
            <a:r>
              <a:rPr lang="en-US" sz="2400">
                <a:hlinkClick r:id="rId6"/>
              </a:rPr>
              <a:t>http://aka.ms/AzureArcJumpstart</a:t>
            </a:r>
            <a:endParaRPr lang="en-US" sz="2400" dirty="0"/>
          </a:p>
        </p:txBody>
      </p:sp>
      <p:sp>
        <p:nvSpPr>
          <p:cNvPr id="27" name="TextBox 26">
            <a:extLst>
              <a:ext uri="{FF2B5EF4-FFF2-40B4-BE49-F238E27FC236}">
                <a16:creationId xmlns:a16="http://schemas.microsoft.com/office/drawing/2014/main" id="{65A0C0A1-7AC7-26EA-1C58-8E0DA809FEE0}"/>
              </a:ext>
            </a:extLst>
          </p:cNvPr>
          <p:cNvSpPr txBox="1"/>
          <p:nvPr/>
        </p:nvSpPr>
        <p:spPr>
          <a:xfrm>
            <a:off x="588263" y="4797527"/>
            <a:ext cx="7055679" cy="369332"/>
          </a:xfrm>
          <a:prstGeom prst="rect">
            <a:avLst/>
          </a:prstGeom>
          <a:noFill/>
        </p:spPr>
        <p:txBody>
          <a:bodyPr wrap="square" lIns="0" tIns="0" rIns="0" bIns="0" rtlCol="0" anchor="ctr">
            <a:spAutoFit/>
          </a:bodyPr>
          <a:lstStyle/>
          <a:p>
            <a:pPr algn="l"/>
            <a:r>
              <a:rPr lang="en-US" sz="2400"/>
              <a:t>And more to come … </a:t>
            </a:r>
          </a:p>
        </p:txBody>
      </p:sp>
      <p:pic>
        <p:nvPicPr>
          <p:cNvPr id="3" name="Picture 2">
            <a:extLst>
              <a:ext uri="{FF2B5EF4-FFF2-40B4-BE49-F238E27FC236}">
                <a16:creationId xmlns:a16="http://schemas.microsoft.com/office/drawing/2014/main" id="{F1012586-9171-BE1B-C00F-614F3E46FC2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6360" y="5593386"/>
            <a:ext cx="1974923" cy="1043159"/>
          </a:xfrm>
          <a:prstGeom prst="rect">
            <a:avLst/>
          </a:prstGeom>
        </p:spPr>
      </p:pic>
    </p:spTree>
    <p:extLst>
      <p:ext uri="{BB962C8B-B14F-4D97-AF65-F5344CB8AC3E}">
        <p14:creationId xmlns:p14="http://schemas.microsoft.com/office/powerpoint/2010/main" val="5514519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06191-61EE-7F97-C361-F5E83F43504B}"/>
              </a:ext>
            </a:extLst>
          </p:cNvPr>
          <p:cNvSpPr>
            <a:spLocks noGrp="1"/>
          </p:cNvSpPr>
          <p:nvPr>
            <p:ph type="title"/>
          </p:nvPr>
        </p:nvSpPr>
        <p:spPr>
          <a:xfrm>
            <a:off x="588263" y="267683"/>
            <a:ext cx="11018520" cy="492443"/>
          </a:xfrm>
        </p:spPr>
        <p:txBody>
          <a:bodyPr/>
          <a:lstStyle/>
          <a:p>
            <a:r>
              <a:rPr lang="en-US" sz="3200" dirty="0">
                <a:latin typeface="+mn-lt"/>
              </a:rPr>
              <a:t>Agenda</a:t>
            </a:r>
          </a:p>
        </p:txBody>
      </p:sp>
      <p:graphicFrame>
        <p:nvGraphicFramePr>
          <p:cNvPr id="7" name="Table 6">
            <a:extLst>
              <a:ext uri="{FF2B5EF4-FFF2-40B4-BE49-F238E27FC236}">
                <a16:creationId xmlns:a16="http://schemas.microsoft.com/office/drawing/2014/main" id="{7C3FDFE0-0FE5-4006-7002-5DF71D64F46C}"/>
              </a:ext>
            </a:extLst>
          </p:cNvPr>
          <p:cNvGraphicFramePr>
            <a:graphicFrameLocks noGrp="1"/>
          </p:cNvGraphicFramePr>
          <p:nvPr>
            <p:extLst>
              <p:ext uri="{D42A27DB-BD31-4B8C-83A1-F6EECF244321}">
                <p14:modId xmlns:p14="http://schemas.microsoft.com/office/powerpoint/2010/main" val="1935227246"/>
              </p:ext>
            </p:extLst>
          </p:nvPr>
        </p:nvGraphicFramePr>
        <p:xfrm>
          <a:off x="588263" y="1220013"/>
          <a:ext cx="9270845" cy="4467834"/>
        </p:xfrm>
        <a:graphic>
          <a:graphicData uri="http://schemas.openxmlformats.org/drawingml/2006/table">
            <a:tbl>
              <a:tblPr firstRow="1" firstCol="1" bandRow="1"/>
              <a:tblGrid>
                <a:gridCol w="4075405">
                  <a:extLst>
                    <a:ext uri="{9D8B030D-6E8A-4147-A177-3AD203B41FA5}">
                      <a16:colId xmlns:a16="http://schemas.microsoft.com/office/drawing/2014/main" val="1632753056"/>
                    </a:ext>
                  </a:extLst>
                </a:gridCol>
                <a:gridCol w="5195440">
                  <a:extLst>
                    <a:ext uri="{9D8B030D-6E8A-4147-A177-3AD203B41FA5}">
                      <a16:colId xmlns:a16="http://schemas.microsoft.com/office/drawing/2014/main" val="795850635"/>
                    </a:ext>
                  </a:extLst>
                </a:gridCol>
              </a:tblGrid>
              <a:tr h="371891">
                <a:tc>
                  <a:txBody>
                    <a:bodyPr/>
                    <a:lstStyle/>
                    <a:p>
                      <a:pPr marL="0" marR="0">
                        <a:lnSpc>
                          <a:spcPct val="150000"/>
                        </a:lnSpc>
                        <a:spcBef>
                          <a:spcPts val="0"/>
                        </a:spcBef>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Topic/Section</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a:lnSpc>
                          <a:spcPct val="150000"/>
                        </a:lnSpc>
                        <a:spcBef>
                          <a:spcPts val="0"/>
                        </a:spcBef>
                        <a:spcAft>
                          <a:spcPts val="800"/>
                        </a:spcAft>
                      </a:pPr>
                      <a:r>
                        <a:rPr lang="en-US" sz="16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Section Details</a:t>
                      </a:r>
                      <a:endParaRPr lang="en-US" sz="16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032026208"/>
                  </a:ext>
                </a:extLst>
              </a:tr>
              <a:tr h="911375">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Prepare your environment</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l" defTabSz="932742"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Visual Studio Code</a:t>
                      </a:r>
                      <a:b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Git Client</a:t>
                      </a:r>
                      <a:b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Create </a:t>
                      </a:r>
                      <a:r>
                        <a:rPr lang="en-US" sz="1600" kern="100" dirty="0" err="1">
                          <a:effectLst/>
                          <a:latin typeface="Calibri" panose="020F0502020204030204" pitchFamily="34" charset="0"/>
                          <a:ea typeface="Times New Roman" panose="02020603050405020304" pitchFamily="18" charset="0"/>
                          <a:cs typeface="Times New Roman" panose="02020603050405020304" pitchFamily="18" charset="0"/>
                        </a:rPr>
                        <a:t>Github</a:t>
                      </a: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 and Azure Accounts</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9413043"/>
                  </a:ext>
                </a:extLst>
              </a:tr>
              <a:tr h="678716">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 language</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nSpc>
                          <a:spcPct val="150000"/>
                        </a:lnSpc>
                        <a:spcBef>
                          <a:spcPts val="0"/>
                        </a:spcBef>
                        <a:spcAft>
                          <a:spcPts val="0"/>
                        </a:spcAft>
                        <a:buFont typeface="Arial" panose="020B0604020202020204" pitchFamily="34" charset="0"/>
                        <a:buNone/>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Install Compiler</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 and run Hello World C program</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932203744"/>
                  </a:ext>
                </a:extLst>
              </a:tr>
              <a:tr h="596731">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Python</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gn="l" defTabSz="932742" rtl="0" eaLnBrk="1" fontAlgn="auto" latinLnBrk="0" hangingPunct="1">
                        <a:lnSpc>
                          <a:spcPct val="150000"/>
                        </a:lnSpc>
                        <a:spcBef>
                          <a:spcPts val="0"/>
                        </a:spcBef>
                        <a:spcAft>
                          <a:spcPts val="0"/>
                        </a:spcAft>
                        <a:buClrTx/>
                        <a:buSzPts val="1000"/>
                        <a:buFont typeface="Arial" panose="020B0604020202020204" pitchFamily="34" charset="0"/>
                        <a:buNone/>
                        <a:tabLst>
                          <a:tab pos="228600" algn="l"/>
                        </a:tabLst>
                        <a:defRP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Install Python</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 and run Hello World Python program</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51693986"/>
                  </a:ext>
                </a:extLst>
              </a:tr>
              <a:tr h="806269">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 language</a:t>
                      </a: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lvl="0" indent="0">
                        <a:lnSpc>
                          <a:spcPct val="150000"/>
                        </a:lnSpc>
                        <a:spcBef>
                          <a:spcPts val="0"/>
                        </a:spcBef>
                        <a:spcAft>
                          <a:spcPts val="0"/>
                        </a:spcAft>
                        <a:buSzPts val="1000"/>
                        <a:buFont typeface="Arial" panose="020B0604020202020204" pitchFamily="34" charset="0"/>
                        <a:buNone/>
                        <a:tabLst>
                          <a:tab pos="228600" algn="l"/>
                        </a:tabLst>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Install dotnet</a:t>
                      </a:r>
                      <a:b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Build and run Hello World dotnet program</a:t>
                      </a:r>
                      <a:endParaRPr lang="en-US" sz="16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12126879"/>
                  </a:ext>
                </a:extLst>
              </a:tr>
              <a:tr h="842892">
                <a:tc>
                  <a:txBody>
                    <a:bodyPr/>
                    <a:lstStyle/>
                    <a:p>
                      <a:pPr marL="0" marR="0">
                        <a:lnSpc>
                          <a:spcPct val="150000"/>
                        </a:lnSpc>
                        <a:spcBef>
                          <a:spcPts val="0"/>
                        </a:spcBef>
                        <a:spcAft>
                          <a:spcPts val="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HTML/</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Javascript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nSpc>
                          <a:spcPct val="150000"/>
                        </a:lnSpc>
                        <a:spcBef>
                          <a:spcPts val="0"/>
                        </a:spcBef>
                        <a:spcAft>
                          <a:spcPts val="0"/>
                        </a:spcAft>
                        <a:buSzPts val="1000"/>
                        <a:buFont typeface="Arial" panose="020B0604020202020204" pitchFamily="34" charset="0"/>
                        <a:buNone/>
                        <a:tabLst>
                          <a:tab pos="228600" algn="l"/>
                        </a:tabLst>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Install HTML/</a:t>
                      </a:r>
                      <a:r>
                        <a:rPr lang="en-US" sz="1600" kern="100" dirty="0" err="1">
                          <a:effectLst/>
                          <a:latin typeface="Calibri" panose="020F0502020204030204" pitchFamily="34" charset="0"/>
                          <a:ea typeface="Times New Roman" panose="02020603050405020304" pitchFamily="18" charset="0"/>
                          <a:cs typeface="Times New Roman" panose="02020603050405020304" pitchFamily="18" charset="0"/>
                        </a:rPr>
                        <a:t>Javascript</a:t>
                      </a:r>
                      <a:endParaRPr lang="en-US" sz="16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50000"/>
                        </a:lnSpc>
                        <a:spcBef>
                          <a:spcPts val="0"/>
                        </a:spcBef>
                        <a:spcAft>
                          <a:spcPts val="0"/>
                        </a:spcAft>
                        <a:buSzPts val="1000"/>
                        <a:buFont typeface="Arial" panose="020B0604020202020204" pitchFamily="34" charset="0"/>
                        <a:buNone/>
                        <a:tabLst>
                          <a:tab pos="228600" algn="l"/>
                        </a:tabLst>
                      </a:pPr>
                      <a:r>
                        <a:rPr lang="en-US" sz="1600" kern="100" dirty="0">
                          <a:effectLst/>
                          <a:latin typeface="Calibri" panose="020F0502020204030204" pitchFamily="34" charset="0"/>
                          <a:ea typeface="Times New Roman" panose="02020603050405020304" pitchFamily="18" charset="0"/>
                          <a:cs typeface="Times New Roman" panose="02020603050405020304" pitchFamily="18" charset="0"/>
                        </a:rPr>
                        <a:t>Build and run your Web application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1245" marR="312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9844693"/>
                  </a:ext>
                </a:extLst>
              </a:tr>
            </a:tbl>
          </a:graphicData>
        </a:graphic>
      </p:graphicFrame>
    </p:spTree>
    <p:extLst>
      <p:ext uri="{BB962C8B-B14F-4D97-AF65-F5344CB8AC3E}">
        <p14:creationId xmlns:p14="http://schemas.microsoft.com/office/powerpoint/2010/main" val="2461737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Install Visual Studio Code</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5479149" cy="400110"/>
          </a:xfrm>
          <a:prstGeom prst="rect">
            <a:avLst/>
          </a:prstGeom>
          <a:noFill/>
        </p:spPr>
        <p:txBody>
          <a:bodyPr wrap="square" lIns="0">
            <a:spAutoFit/>
          </a:bodyPr>
          <a:lstStyle/>
          <a:p>
            <a:r>
              <a:rPr lang="en-GB" sz="2000" dirty="0">
                <a:latin typeface="+mj-lt"/>
              </a:rPr>
              <a:t>Install Visual Studio Code for Windows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6853992"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https://code.visualstudio.com/Download</a:t>
            </a:r>
            <a:endParaRPr lang="en-US" sz="1600" b="0" dirty="0">
              <a:solidFill>
                <a:schemeClr val="accent1">
                  <a:lumMod val="75000"/>
                </a:schemeClr>
              </a:solidFill>
              <a:effectLst/>
              <a:highlight>
                <a:srgbClr val="1F1F1F"/>
              </a:highlight>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16851" y="3252627"/>
            <a:ext cx="4180460" cy="400110"/>
          </a:xfrm>
          <a:prstGeom prst="rect">
            <a:avLst/>
          </a:prstGeom>
          <a:noFill/>
        </p:spPr>
        <p:txBody>
          <a:bodyPr wrap="square" lIns="0">
            <a:spAutoFit/>
          </a:bodyPr>
          <a:lstStyle/>
          <a:p>
            <a:r>
              <a:rPr lang="en-GB" sz="2000" dirty="0">
                <a:latin typeface="+mj-lt"/>
              </a:rPr>
              <a:t>Install Visual Studio Code for Linux</a:t>
            </a:r>
          </a:p>
        </p:txBody>
      </p:sp>
      <p:sp>
        <p:nvSpPr>
          <p:cNvPr id="47" name="TextBox 46">
            <a:extLst>
              <a:ext uri="{FF2B5EF4-FFF2-40B4-BE49-F238E27FC236}">
                <a16:creationId xmlns:a16="http://schemas.microsoft.com/office/drawing/2014/main" id="{F3B58C9B-51AF-0E8D-8B58-D1D631931E5F}"/>
              </a:ext>
            </a:extLst>
          </p:cNvPr>
          <p:cNvSpPr txBox="1"/>
          <p:nvPr/>
        </p:nvSpPr>
        <p:spPr>
          <a:xfrm>
            <a:off x="616851" y="3669111"/>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https://code.visualstudio.com/Download</a:t>
            </a:r>
            <a:endParaRPr lang="en-US" sz="1600" b="0" dirty="0">
              <a:solidFill>
                <a:schemeClr val="accent1">
                  <a:lumMod val="75000"/>
                </a:schemeClr>
              </a:solidFill>
              <a:effectLst/>
              <a:highlight>
                <a:srgbClr val="1F1F1F"/>
              </a:highlight>
            </a:endParaRPr>
          </a:p>
        </p:txBody>
      </p:sp>
      <p:pic>
        <p:nvPicPr>
          <p:cNvPr id="5" name="Picture 4">
            <a:extLst>
              <a:ext uri="{FF2B5EF4-FFF2-40B4-BE49-F238E27FC236}">
                <a16:creationId xmlns:a16="http://schemas.microsoft.com/office/drawing/2014/main" id="{DB50F401-435D-92D3-F9A6-EBFA585C8D39}"/>
              </a:ext>
            </a:extLst>
          </p:cNvPr>
          <p:cNvPicPr>
            <a:picLocks noChangeAspect="1"/>
          </p:cNvPicPr>
          <p:nvPr/>
        </p:nvPicPr>
        <p:blipFill>
          <a:blip r:embed="rId3"/>
          <a:stretch>
            <a:fillRect/>
          </a:stretch>
        </p:blipFill>
        <p:spPr>
          <a:xfrm>
            <a:off x="5393352" y="1360000"/>
            <a:ext cx="1448002" cy="1600423"/>
          </a:xfrm>
          <a:prstGeom prst="rect">
            <a:avLst/>
          </a:prstGeom>
        </p:spPr>
      </p:pic>
      <p:pic>
        <p:nvPicPr>
          <p:cNvPr id="7" name="Picture 6">
            <a:extLst>
              <a:ext uri="{FF2B5EF4-FFF2-40B4-BE49-F238E27FC236}">
                <a16:creationId xmlns:a16="http://schemas.microsoft.com/office/drawing/2014/main" id="{A712712A-41BB-C634-9500-15CA6F313CF2}"/>
              </a:ext>
            </a:extLst>
          </p:cNvPr>
          <p:cNvPicPr>
            <a:picLocks noChangeAspect="1"/>
          </p:cNvPicPr>
          <p:nvPr/>
        </p:nvPicPr>
        <p:blipFill>
          <a:blip r:embed="rId4"/>
          <a:stretch>
            <a:fillRect/>
          </a:stretch>
        </p:blipFill>
        <p:spPr>
          <a:xfrm>
            <a:off x="5395814" y="3077301"/>
            <a:ext cx="1445539" cy="1622544"/>
          </a:xfrm>
          <a:prstGeom prst="rect">
            <a:avLst/>
          </a:prstGeom>
        </p:spPr>
      </p:pic>
      <p:pic>
        <p:nvPicPr>
          <p:cNvPr id="9" name="Picture 8">
            <a:extLst>
              <a:ext uri="{FF2B5EF4-FFF2-40B4-BE49-F238E27FC236}">
                <a16:creationId xmlns:a16="http://schemas.microsoft.com/office/drawing/2014/main" id="{02EF292D-C6B0-E4D5-6B1B-55AA7D25846E}"/>
              </a:ext>
            </a:extLst>
          </p:cNvPr>
          <p:cNvPicPr>
            <a:picLocks noChangeAspect="1"/>
          </p:cNvPicPr>
          <p:nvPr/>
        </p:nvPicPr>
        <p:blipFill>
          <a:blip r:embed="rId5"/>
          <a:stretch>
            <a:fillRect/>
          </a:stretch>
        </p:blipFill>
        <p:spPr>
          <a:xfrm>
            <a:off x="5393352" y="4834647"/>
            <a:ext cx="1460211" cy="1400783"/>
          </a:xfrm>
          <a:prstGeom prst="rect">
            <a:avLst/>
          </a:prstGeom>
        </p:spPr>
      </p:pic>
      <p:sp>
        <p:nvSpPr>
          <p:cNvPr id="10" name="TextBox 9">
            <a:extLst>
              <a:ext uri="{FF2B5EF4-FFF2-40B4-BE49-F238E27FC236}">
                <a16:creationId xmlns:a16="http://schemas.microsoft.com/office/drawing/2014/main" id="{5132E800-5A1B-A9E4-93B6-BB12607E8B07}"/>
              </a:ext>
            </a:extLst>
          </p:cNvPr>
          <p:cNvSpPr txBox="1"/>
          <p:nvPr/>
        </p:nvSpPr>
        <p:spPr>
          <a:xfrm>
            <a:off x="623336" y="4786356"/>
            <a:ext cx="4180460" cy="400110"/>
          </a:xfrm>
          <a:prstGeom prst="rect">
            <a:avLst/>
          </a:prstGeom>
          <a:noFill/>
        </p:spPr>
        <p:txBody>
          <a:bodyPr wrap="square" lIns="0">
            <a:spAutoFit/>
          </a:bodyPr>
          <a:lstStyle/>
          <a:p>
            <a:r>
              <a:rPr lang="en-GB" sz="2000" dirty="0">
                <a:latin typeface="+mj-lt"/>
              </a:rPr>
              <a:t>Install Visual Studio Code for Mac</a:t>
            </a:r>
          </a:p>
        </p:txBody>
      </p:sp>
      <p:sp>
        <p:nvSpPr>
          <p:cNvPr id="11" name="TextBox 10">
            <a:extLst>
              <a:ext uri="{FF2B5EF4-FFF2-40B4-BE49-F238E27FC236}">
                <a16:creationId xmlns:a16="http://schemas.microsoft.com/office/drawing/2014/main" id="{427DCEA6-60B6-E4F4-620C-D79A098A5163}"/>
              </a:ext>
            </a:extLst>
          </p:cNvPr>
          <p:cNvSpPr txBox="1"/>
          <p:nvPr/>
        </p:nvSpPr>
        <p:spPr>
          <a:xfrm>
            <a:off x="623336" y="5202840"/>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https://code.visualstudio.com/Download</a:t>
            </a:r>
            <a:endParaRPr lang="en-US" sz="1600" b="0" dirty="0">
              <a:solidFill>
                <a:schemeClr val="accent1">
                  <a:lumMod val="75000"/>
                </a:schemeClr>
              </a:solidFill>
              <a:effectLst/>
              <a:highlight>
                <a:srgbClr val="1F1F1F"/>
              </a:highlight>
            </a:endParaRPr>
          </a:p>
        </p:txBody>
      </p:sp>
    </p:spTree>
    <p:extLst>
      <p:ext uri="{BB962C8B-B14F-4D97-AF65-F5344CB8AC3E}">
        <p14:creationId xmlns:p14="http://schemas.microsoft.com/office/powerpoint/2010/main" val="770515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Install Git Client</a:t>
            </a:r>
            <a:br>
              <a:rPr lang="en-US" sz="3200" dirty="0"/>
            </a:br>
            <a:endParaRPr lang="en-US" sz="2400" dirty="0"/>
          </a:p>
        </p:txBody>
      </p:sp>
      <p:sp>
        <p:nvSpPr>
          <p:cNvPr id="8" name="TextBox 7">
            <a:extLst>
              <a:ext uri="{FF2B5EF4-FFF2-40B4-BE49-F238E27FC236}">
                <a16:creationId xmlns:a16="http://schemas.microsoft.com/office/drawing/2014/main" id="{48CDB4E8-0066-9B2E-BDFD-4E416344BC27}"/>
              </a:ext>
            </a:extLst>
          </p:cNvPr>
          <p:cNvSpPr txBox="1"/>
          <p:nvPr/>
        </p:nvSpPr>
        <p:spPr>
          <a:xfrm>
            <a:off x="616851" y="1687802"/>
            <a:ext cx="5479149" cy="400110"/>
          </a:xfrm>
          <a:prstGeom prst="rect">
            <a:avLst/>
          </a:prstGeom>
          <a:noFill/>
        </p:spPr>
        <p:txBody>
          <a:bodyPr wrap="square" lIns="0">
            <a:spAutoFit/>
          </a:bodyPr>
          <a:lstStyle/>
          <a:p>
            <a:r>
              <a:rPr lang="en-GB" sz="2000" dirty="0">
                <a:latin typeface="+mj-lt"/>
              </a:rPr>
              <a:t>Install Git Client for Windows </a:t>
            </a:r>
            <a:endParaRPr lang="en-GB" dirty="0">
              <a:latin typeface="+mj-lt"/>
            </a:endParaRPr>
          </a:p>
        </p:txBody>
      </p:sp>
      <p:sp>
        <p:nvSpPr>
          <p:cNvPr id="9" name="TextBox 8">
            <a:extLst>
              <a:ext uri="{FF2B5EF4-FFF2-40B4-BE49-F238E27FC236}">
                <a16:creationId xmlns:a16="http://schemas.microsoft.com/office/drawing/2014/main" id="{4C27D445-7D81-5013-5DE7-75CA633215B8}"/>
              </a:ext>
            </a:extLst>
          </p:cNvPr>
          <p:cNvSpPr txBox="1"/>
          <p:nvPr/>
        </p:nvSpPr>
        <p:spPr>
          <a:xfrm>
            <a:off x="616851" y="2160212"/>
            <a:ext cx="6853992"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https://git-scm.com/download/win</a:t>
            </a:r>
            <a:endParaRPr lang="en-US" sz="1600" b="0" dirty="0">
              <a:solidFill>
                <a:schemeClr val="accent1">
                  <a:lumMod val="75000"/>
                </a:schemeClr>
              </a:solidFill>
              <a:effectLst/>
              <a:highlight>
                <a:srgbClr val="1F1F1F"/>
              </a:highlight>
            </a:endParaRPr>
          </a:p>
        </p:txBody>
      </p:sp>
      <p:sp>
        <p:nvSpPr>
          <p:cNvPr id="10" name="TextBox 9">
            <a:extLst>
              <a:ext uri="{FF2B5EF4-FFF2-40B4-BE49-F238E27FC236}">
                <a16:creationId xmlns:a16="http://schemas.microsoft.com/office/drawing/2014/main" id="{DB92CCCA-E4F8-587F-4978-3F55FDC5B72C}"/>
              </a:ext>
            </a:extLst>
          </p:cNvPr>
          <p:cNvSpPr txBox="1"/>
          <p:nvPr/>
        </p:nvSpPr>
        <p:spPr>
          <a:xfrm>
            <a:off x="616851" y="3252627"/>
            <a:ext cx="4180460" cy="400110"/>
          </a:xfrm>
          <a:prstGeom prst="rect">
            <a:avLst/>
          </a:prstGeom>
          <a:noFill/>
        </p:spPr>
        <p:txBody>
          <a:bodyPr wrap="square" lIns="0">
            <a:spAutoFit/>
          </a:bodyPr>
          <a:lstStyle/>
          <a:p>
            <a:r>
              <a:rPr lang="en-GB" sz="2000" dirty="0">
                <a:latin typeface="+mj-lt"/>
              </a:rPr>
              <a:t>Install Git Client for Linux</a:t>
            </a:r>
          </a:p>
        </p:txBody>
      </p:sp>
      <p:sp>
        <p:nvSpPr>
          <p:cNvPr id="11" name="TextBox 10">
            <a:extLst>
              <a:ext uri="{FF2B5EF4-FFF2-40B4-BE49-F238E27FC236}">
                <a16:creationId xmlns:a16="http://schemas.microsoft.com/office/drawing/2014/main" id="{C504E8DD-0EFB-9BCB-1C8C-1E0CD09F9560}"/>
              </a:ext>
            </a:extLst>
          </p:cNvPr>
          <p:cNvSpPr txBox="1"/>
          <p:nvPr/>
        </p:nvSpPr>
        <p:spPr>
          <a:xfrm>
            <a:off x="616851" y="3669111"/>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https://git-scm.com/download/linux</a:t>
            </a:r>
            <a:endParaRPr lang="en-US" sz="1600" b="0" dirty="0">
              <a:solidFill>
                <a:schemeClr val="accent1">
                  <a:lumMod val="75000"/>
                </a:schemeClr>
              </a:solidFill>
              <a:effectLst/>
              <a:highlight>
                <a:srgbClr val="1F1F1F"/>
              </a:highlight>
            </a:endParaRPr>
          </a:p>
        </p:txBody>
      </p:sp>
      <p:sp>
        <p:nvSpPr>
          <p:cNvPr id="12" name="TextBox 11">
            <a:extLst>
              <a:ext uri="{FF2B5EF4-FFF2-40B4-BE49-F238E27FC236}">
                <a16:creationId xmlns:a16="http://schemas.microsoft.com/office/drawing/2014/main" id="{B711A51E-5918-8116-D21C-1C7B21D8D527}"/>
              </a:ext>
            </a:extLst>
          </p:cNvPr>
          <p:cNvSpPr txBox="1"/>
          <p:nvPr/>
        </p:nvSpPr>
        <p:spPr>
          <a:xfrm>
            <a:off x="623336" y="4786356"/>
            <a:ext cx="4180460" cy="400110"/>
          </a:xfrm>
          <a:prstGeom prst="rect">
            <a:avLst/>
          </a:prstGeom>
          <a:noFill/>
        </p:spPr>
        <p:txBody>
          <a:bodyPr wrap="square" lIns="0">
            <a:spAutoFit/>
          </a:bodyPr>
          <a:lstStyle/>
          <a:p>
            <a:r>
              <a:rPr lang="en-GB" sz="2000" dirty="0">
                <a:latin typeface="+mj-lt"/>
              </a:rPr>
              <a:t>Install Git Client for Mac</a:t>
            </a:r>
          </a:p>
        </p:txBody>
      </p:sp>
      <p:sp>
        <p:nvSpPr>
          <p:cNvPr id="13" name="TextBox 12">
            <a:extLst>
              <a:ext uri="{FF2B5EF4-FFF2-40B4-BE49-F238E27FC236}">
                <a16:creationId xmlns:a16="http://schemas.microsoft.com/office/drawing/2014/main" id="{6E2CF163-F826-C758-B7DE-1E71490D07CA}"/>
              </a:ext>
            </a:extLst>
          </p:cNvPr>
          <p:cNvSpPr txBox="1"/>
          <p:nvPr/>
        </p:nvSpPr>
        <p:spPr>
          <a:xfrm>
            <a:off x="623336" y="5202840"/>
            <a:ext cx="4420299" cy="221599"/>
          </a:xfrm>
          <a:prstGeom prst="rect">
            <a:avLst/>
          </a:prstGeom>
          <a:noFill/>
        </p:spPr>
        <p:txBody>
          <a:bodyPr wrap="square" lIns="0" tIns="0" rIns="0" bIns="0" rtlCol="0" anchor="t" anchorCtr="0">
            <a:spAutoFit/>
          </a:bodyPr>
          <a:lstStyle/>
          <a:p>
            <a:pPr defTabSz="914367">
              <a:lnSpc>
                <a:spcPct val="90000"/>
              </a:lnSpc>
              <a:spcAft>
                <a:spcPts val="600"/>
              </a:spcAft>
            </a:pPr>
            <a:r>
              <a:rPr lang="en-US" sz="1600" b="0" u="sng" dirty="0">
                <a:solidFill>
                  <a:schemeClr val="accent1">
                    <a:lumMod val="75000"/>
                  </a:schemeClr>
                </a:solidFill>
                <a:effectLst/>
                <a:highlight>
                  <a:srgbClr val="1F1F1F"/>
                </a:highlight>
              </a:rPr>
              <a:t>https://git-scm.com/download/mac</a:t>
            </a:r>
            <a:endParaRPr lang="en-US" sz="1600" b="0" dirty="0">
              <a:solidFill>
                <a:schemeClr val="accent1">
                  <a:lumMod val="75000"/>
                </a:schemeClr>
              </a:solidFill>
              <a:effectLst/>
              <a:highlight>
                <a:srgbClr val="1F1F1F"/>
              </a:highlight>
            </a:endParaRPr>
          </a:p>
        </p:txBody>
      </p:sp>
      <p:pic>
        <p:nvPicPr>
          <p:cNvPr id="2" name="Picture 8" descr="GitHub Logo, symbol, meaning, history, PNG, brand">
            <a:extLst>
              <a:ext uri="{FF2B5EF4-FFF2-40B4-BE49-F238E27FC236}">
                <a16:creationId xmlns:a16="http://schemas.microsoft.com/office/drawing/2014/main" id="{7B31AC85-B395-90BB-416D-F1CC2E036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437" y="2552162"/>
            <a:ext cx="1269364" cy="1191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6206AF-4A0D-6838-7E20-7736BA44A12B}"/>
              </a:ext>
            </a:extLst>
          </p:cNvPr>
          <p:cNvPicPr>
            <a:picLocks noChangeAspect="1"/>
          </p:cNvPicPr>
          <p:nvPr/>
        </p:nvPicPr>
        <p:blipFill>
          <a:blip r:embed="rId4"/>
          <a:stretch>
            <a:fillRect/>
          </a:stretch>
        </p:blipFill>
        <p:spPr>
          <a:xfrm>
            <a:off x="6394266" y="2642946"/>
            <a:ext cx="2391109" cy="1009791"/>
          </a:xfrm>
          <a:prstGeom prst="rect">
            <a:avLst/>
          </a:prstGeom>
        </p:spPr>
      </p:pic>
    </p:spTree>
    <p:extLst>
      <p:ext uri="{BB962C8B-B14F-4D97-AF65-F5344CB8AC3E}">
        <p14:creationId xmlns:p14="http://schemas.microsoft.com/office/powerpoint/2010/main" val="3820533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t>
            </a:r>
            <a:r>
              <a:rPr lang="en-US" sz="2000" spc="0" dirty="0" err="1">
                <a:solidFill>
                  <a:schemeClr val="accent1"/>
                </a:solidFill>
              </a:rPr>
              <a:t>Github</a:t>
            </a:r>
            <a:r>
              <a:rPr lang="en-US" sz="2000" spc="0" dirty="0">
                <a:solidFill>
                  <a:schemeClr val="accent1"/>
                </a:solidFill>
              </a:rPr>
              <a:t> Account</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6055553" cy="400110"/>
          </a:xfrm>
          <a:prstGeom prst="rect">
            <a:avLst/>
          </a:prstGeom>
          <a:noFill/>
        </p:spPr>
        <p:txBody>
          <a:bodyPr wrap="square" lIns="0">
            <a:spAutoFit/>
          </a:bodyPr>
          <a:lstStyle/>
          <a:p>
            <a:r>
              <a:rPr lang="en-GB" sz="2000" dirty="0">
                <a:latin typeface="+mj-lt"/>
              </a:rPr>
              <a:t>Create your Free </a:t>
            </a:r>
            <a:r>
              <a:rPr lang="en-GB" sz="2000" dirty="0" err="1">
                <a:latin typeface="+mj-lt"/>
              </a:rPr>
              <a:t>Github</a:t>
            </a:r>
            <a:r>
              <a:rPr lang="en-GB" sz="2000" dirty="0">
                <a:latin typeface="+mj-lt"/>
              </a:rPr>
              <a:t> Account using your email</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4419121" cy="443198"/>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hlinkClick r:id="rId3"/>
              </a:rPr>
              <a:t>https://github.com/signup</a:t>
            </a:r>
            <a:br>
              <a:rPr lang="en-US" sz="1600" dirty="0">
                <a:solidFill>
                  <a:srgbClr val="FFFFFF"/>
                </a:solidFill>
              </a:rPr>
            </a:br>
            <a:endParaRPr lang="en-US" sz="1600" dirty="0">
              <a:solidFill>
                <a:srgbClr val="FFFFFF"/>
              </a:solidFill>
            </a:endParaRPr>
          </a:p>
        </p:txBody>
      </p:sp>
      <p:sp>
        <p:nvSpPr>
          <p:cNvPr id="46" name="TextBox 45">
            <a:extLst>
              <a:ext uri="{FF2B5EF4-FFF2-40B4-BE49-F238E27FC236}">
                <a16:creationId xmlns:a16="http://schemas.microsoft.com/office/drawing/2014/main" id="{C3908BA9-4C2A-2C93-AB44-7F29345B641A}"/>
              </a:ext>
            </a:extLst>
          </p:cNvPr>
          <p:cNvSpPr txBox="1"/>
          <p:nvPr/>
        </p:nvSpPr>
        <p:spPr>
          <a:xfrm>
            <a:off x="648079" y="2675710"/>
            <a:ext cx="4180460" cy="400110"/>
          </a:xfrm>
          <a:prstGeom prst="rect">
            <a:avLst/>
          </a:prstGeom>
          <a:noFill/>
        </p:spPr>
        <p:txBody>
          <a:bodyPr wrap="square" lIns="0">
            <a:spAutoFit/>
          </a:bodyPr>
          <a:lstStyle/>
          <a:p>
            <a:r>
              <a:rPr lang="en-GB" sz="2000" dirty="0">
                <a:latin typeface="+mj-lt"/>
              </a:rPr>
              <a:t>Create your first ‘test’ repository </a:t>
            </a:r>
            <a:endParaRPr lang="en-GB" dirty="0">
              <a:latin typeface="+mj-lt"/>
            </a:endParaRPr>
          </a:p>
        </p:txBody>
      </p:sp>
      <p:sp>
        <p:nvSpPr>
          <p:cNvPr id="47" name="TextBox 46">
            <a:extLst>
              <a:ext uri="{FF2B5EF4-FFF2-40B4-BE49-F238E27FC236}">
                <a16:creationId xmlns:a16="http://schemas.microsoft.com/office/drawing/2014/main" id="{F3B58C9B-51AF-0E8D-8B58-D1D631931E5F}"/>
              </a:ext>
            </a:extLst>
          </p:cNvPr>
          <p:cNvSpPr txBox="1"/>
          <p:nvPr/>
        </p:nvSpPr>
        <p:spPr>
          <a:xfrm>
            <a:off x="648079" y="3148120"/>
            <a:ext cx="4937909" cy="443198"/>
          </a:xfrm>
          <a:prstGeom prst="rect">
            <a:avLst/>
          </a:prstGeom>
          <a:noFill/>
        </p:spPr>
        <p:txBody>
          <a:bodyPr wrap="square" lIns="0" tIns="0" rIns="0" bIns="0" rtlCol="0" anchor="t" anchorCtr="0">
            <a:spAutoFit/>
          </a:bodyPr>
          <a:lstStyle/>
          <a:p>
            <a:pPr defTabSz="914367">
              <a:lnSpc>
                <a:spcPct val="90000"/>
              </a:lnSpc>
              <a:spcAft>
                <a:spcPts val="588"/>
              </a:spcAft>
            </a:pPr>
            <a:r>
              <a:rPr lang="en-US" sz="1600" dirty="0">
                <a:solidFill>
                  <a:srgbClr val="FFFFFF"/>
                </a:solidFill>
              </a:rPr>
              <a:t>Create your first public repository with the </a:t>
            </a:r>
            <a:r>
              <a:rPr lang="en-US" sz="1600" dirty="0" err="1">
                <a:solidFill>
                  <a:srgbClr val="FFFFFF"/>
                </a:solidFill>
              </a:rPr>
              <a:t>Github</a:t>
            </a:r>
            <a:r>
              <a:rPr lang="en-US" sz="1600" dirty="0">
                <a:solidFill>
                  <a:srgbClr val="FFFFFF"/>
                </a:solidFill>
              </a:rPr>
              <a:t> portal and add a README file.</a:t>
            </a:r>
          </a:p>
        </p:txBody>
      </p:sp>
      <p:pic>
        <p:nvPicPr>
          <p:cNvPr id="2" name="Picture 8" descr="GitHub Logo, symbol, meaning, history, PNG, brand">
            <a:extLst>
              <a:ext uri="{FF2B5EF4-FFF2-40B4-BE49-F238E27FC236}">
                <a16:creationId xmlns:a16="http://schemas.microsoft.com/office/drawing/2014/main" id="{F0268FC6-B6F9-28A9-498A-71DADD391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3286" y="171727"/>
            <a:ext cx="1269364" cy="11913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939539-AF25-D997-E7C9-F18A783635CD}"/>
              </a:ext>
            </a:extLst>
          </p:cNvPr>
          <p:cNvPicPr>
            <a:picLocks noChangeAspect="1"/>
          </p:cNvPicPr>
          <p:nvPr/>
        </p:nvPicPr>
        <p:blipFill>
          <a:blip r:embed="rId5"/>
          <a:stretch>
            <a:fillRect/>
          </a:stretch>
        </p:blipFill>
        <p:spPr>
          <a:xfrm>
            <a:off x="7363462" y="1416563"/>
            <a:ext cx="4509188" cy="5318911"/>
          </a:xfrm>
          <a:prstGeom prst="rect">
            <a:avLst/>
          </a:prstGeom>
        </p:spPr>
      </p:pic>
    </p:spTree>
    <p:extLst>
      <p:ext uri="{BB962C8B-B14F-4D97-AF65-F5344CB8AC3E}">
        <p14:creationId xmlns:p14="http://schemas.microsoft.com/office/powerpoint/2010/main" val="3537857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t>
            </a:r>
            <a:r>
              <a:rPr lang="en-US" sz="2000" spc="0" dirty="0" err="1">
                <a:solidFill>
                  <a:schemeClr val="accent1"/>
                </a:solidFill>
              </a:rPr>
              <a:t>Github</a:t>
            </a:r>
            <a:r>
              <a:rPr lang="en-US" sz="2000" spc="0" dirty="0">
                <a:solidFill>
                  <a:schemeClr val="accent1"/>
                </a:solidFill>
              </a:rPr>
              <a:t> Account (cont’d)</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6055553" cy="400110"/>
          </a:xfrm>
          <a:prstGeom prst="rect">
            <a:avLst/>
          </a:prstGeom>
          <a:noFill/>
        </p:spPr>
        <p:txBody>
          <a:bodyPr wrap="square" lIns="0">
            <a:spAutoFit/>
          </a:bodyPr>
          <a:lstStyle/>
          <a:p>
            <a:r>
              <a:rPr lang="en-GB" sz="2000" dirty="0">
                <a:latin typeface="+mj-lt"/>
              </a:rPr>
              <a:t>1. Clone your new repository locally</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087912"/>
            <a:ext cx="10229200" cy="443198"/>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C:\dev&gt; git clone https://github.com/&lt;YOUR-GITHUB-ALIAS&gt;/test.git</a:t>
            </a:r>
            <a:br>
              <a:rPr lang="en-US" sz="1600" i="1" dirty="0">
                <a:solidFill>
                  <a:srgbClr val="FFFFFF"/>
                </a:solidFill>
              </a:rPr>
            </a:br>
            <a:endParaRPr lang="en-US" sz="1600" i="1" dirty="0">
              <a:solidFill>
                <a:srgbClr val="FFFFFF"/>
              </a:solidFill>
            </a:endParaRPr>
          </a:p>
        </p:txBody>
      </p:sp>
      <p:pic>
        <p:nvPicPr>
          <p:cNvPr id="2" name="Picture 8" descr="GitHub Logo, symbol, meaning, history, PNG, brand">
            <a:extLst>
              <a:ext uri="{FF2B5EF4-FFF2-40B4-BE49-F238E27FC236}">
                <a16:creationId xmlns:a16="http://schemas.microsoft.com/office/drawing/2014/main" id="{F0268FC6-B6F9-28A9-498A-71DADD39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3286" y="171727"/>
            <a:ext cx="1269364" cy="11913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E575B0-E417-4CD8-4875-E0BB56110744}"/>
              </a:ext>
            </a:extLst>
          </p:cNvPr>
          <p:cNvSpPr txBox="1"/>
          <p:nvPr/>
        </p:nvSpPr>
        <p:spPr>
          <a:xfrm>
            <a:off x="606291" y="2446786"/>
            <a:ext cx="6055553" cy="400110"/>
          </a:xfrm>
          <a:prstGeom prst="rect">
            <a:avLst/>
          </a:prstGeom>
          <a:noFill/>
        </p:spPr>
        <p:txBody>
          <a:bodyPr wrap="square" lIns="0">
            <a:spAutoFit/>
          </a:bodyPr>
          <a:lstStyle/>
          <a:p>
            <a:r>
              <a:rPr lang="en-GB" sz="2000" dirty="0">
                <a:latin typeface="+mj-lt"/>
              </a:rPr>
              <a:t>2. Check repository status and branch</a:t>
            </a:r>
            <a:endParaRPr lang="en-GB" dirty="0">
              <a:latin typeface="+mj-lt"/>
            </a:endParaRPr>
          </a:p>
        </p:txBody>
      </p:sp>
      <p:sp>
        <p:nvSpPr>
          <p:cNvPr id="5" name="TextBox 4">
            <a:extLst>
              <a:ext uri="{FF2B5EF4-FFF2-40B4-BE49-F238E27FC236}">
                <a16:creationId xmlns:a16="http://schemas.microsoft.com/office/drawing/2014/main" id="{0D03B593-6A40-91E3-AAA5-0D9392C451B9}"/>
              </a:ext>
            </a:extLst>
          </p:cNvPr>
          <p:cNvSpPr txBox="1"/>
          <p:nvPr/>
        </p:nvSpPr>
        <p:spPr>
          <a:xfrm>
            <a:off x="606291" y="2846896"/>
            <a:ext cx="10229200" cy="2225225"/>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C:\dev&gt; cd test</a:t>
            </a:r>
            <a:br>
              <a:rPr lang="en-US" sz="1600" i="1" dirty="0">
                <a:solidFill>
                  <a:srgbClr val="FFFFFF"/>
                </a:solidFill>
              </a:rPr>
            </a:br>
            <a:r>
              <a:rPr lang="en-US" sz="1600" i="1" dirty="0">
                <a:solidFill>
                  <a:srgbClr val="FFFFFF"/>
                </a:solidFill>
              </a:rPr>
              <a:t>C:\dev\test&gt; git status</a:t>
            </a:r>
            <a:br>
              <a:rPr lang="en-US" sz="1600" i="1" dirty="0">
                <a:solidFill>
                  <a:srgbClr val="FFFFFF"/>
                </a:solidFill>
              </a:rPr>
            </a:br>
            <a:r>
              <a:rPr lang="en-US" sz="1600" i="1" dirty="0">
                <a:solidFill>
                  <a:srgbClr val="FFFFFF"/>
                </a:solidFill>
              </a:rPr>
              <a:t>On branch main</a:t>
            </a:r>
          </a:p>
          <a:p>
            <a:pPr defTabSz="914367">
              <a:lnSpc>
                <a:spcPct val="90000"/>
              </a:lnSpc>
              <a:spcAft>
                <a:spcPts val="600"/>
              </a:spcAft>
            </a:pPr>
            <a:r>
              <a:rPr lang="en-US" sz="1600" i="1" dirty="0">
                <a:solidFill>
                  <a:srgbClr val="FFFFFF"/>
                </a:solidFill>
              </a:rPr>
              <a:t>Your branch is up to date with 'origin/main'.</a:t>
            </a:r>
          </a:p>
          <a:p>
            <a:pPr defTabSz="914367">
              <a:lnSpc>
                <a:spcPct val="90000"/>
              </a:lnSpc>
              <a:spcAft>
                <a:spcPts val="600"/>
              </a:spcAft>
            </a:pPr>
            <a:endParaRPr lang="en-US" sz="1600" i="1" dirty="0">
              <a:solidFill>
                <a:srgbClr val="FFFFFF"/>
              </a:solidFill>
            </a:endParaRPr>
          </a:p>
          <a:p>
            <a:pPr defTabSz="914367">
              <a:lnSpc>
                <a:spcPct val="90000"/>
              </a:lnSpc>
              <a:spcAft>
                <a:spcPts val="600"/>
              </a:spcAft>
            </a:pPr>
            <a:r>
              <a:rPr lang="en-US" sz="1600" i="1" dirty="0">
                <a:solidFill>
                  <a:srgbClr val="FFFFFF"/>
                </a:solidFill>
              </a:rPr>
              <a:t>nothing to commit, working tree clean</a:t>
            </a:r>
            <a:br>
              <a:rPr lang="en-US" sz="1600" i="1" dirty="0">
                <a:solidFill>
                  <a:srgbClr val="FFFFFF"/>
                </a:solidFill>
              </a:rPr>
            </a:br>
            <a:br>
              <a:rPr lang="en-US" sz="1600" i="1" dirty="0">
                <a:solidFill>
                  <a:srgbClr val="FFFFFF"/>
                </a:solidFill>
              </a:rPr>
            </a:br>
            <a:br>
              <a:rPr lang="en-US" sz="1600" i="1" dirty="0">
                <a:solidFill>
                  <a:srgbClr val="FFFFFF"/>
                </a:solidFill>
              </a:rPr>
            </a:br>
            <a:endParaRPr lang="en-US" sz="1600" i="1" dirty="0">
              <a:solidFill>
                <a:srgbClr val="FFFFFF"/>
              </a:solidFill>
            </a:endParaRPr>
          </a:p>
        </p:txBody>
      </p:sp>
      <p:sp>
        <p:nvSpPr>
          <p:cNvPr id="6" name="TextBox 5">
            <a:extLst>
              <a:ext uri="{FF2B5EF4-FFF2-40B4-BE49-F238E27FC236}">
                <a16:creationId xmlns:a16="http://schemas.microsoft.com/office/drawing/2014/main" id="{2499CD4B-6FB6-BEEF-1ADF-BA99556EE018}"/>
              </a:ext>
            </a:extLst>
          </p:cNvPr>
          <p:cNvSpPr txBox="1"/>
          <p:nvPr/>
        </p:nvSpPr>
        <p:spPr>
          <a:xfrm>
            <a:off x="588263" y="4454776"/>
            <a:ext cx="6980434" cy="400110"/>
          </a:xfrm>
          <a:prstGeom prst="rect">
            <a:avLst/>
          </a:prstGeom>
          <a:noFill/>
        </p:spPr>
        <p:txBody>
          <a:bodyPr wrap="square" lIns="0">
            <a:spAutoFit/>
          </a:bodyPr>
          <a:lstStyle/>
          <a:p>
            <a:r>
              <a:rPr lang="en-GB" sz="2000" dirty="0">
                <a:latin typeface="+mj-lt"/>
              </a:rPr>
              <a:t>3. Configure your </a:t>
            </a:r>
            <a:r>
              <a:rPr lang="en-GB" sz="2000" dirty="0" err="1">
                <a:latin typeface="+mj-lt"/>
              </a:rPr>
              <a:t>Github</a:t>
            </a:r>
            <a:r>
              <a:rPr lang="en-GB" sz="2000" dirty="0">
                <a:latin typeface="+mj-lt"/>
              </a:rPr>
              <a:t> configuration</a:t>
            </a:r>
            <a:endParaRPr lang="en-GB" dirty="0">
              <a:latin typeface="+mj-lt"/>
            </a:endParaRPr>
          </a:p>
        </p:txBody>
      </p:sp>
      <p:sp>
        <p:nvSpPr>
          <p:cNvPr id="7" name="TextBox 6">
            <a:extLst>
              <a:ext uri="{FF2B5EF4-FFF2-40B4-BE49-F238E27FC236}">
                <a16:creationId xmlns:a16="http://schemas.microsoft.com/office/drawing/2014/main" id="{58B6F1CD-D903-A864-1C3A-FCA8A6DC88D2}"/>
              </a:ext>
            </a:extLst>
          </p:cNvPr>
          <p:cNvSpPr txBox="1"/>
          <p:nvPr/>
        </p:nvSpPr>
        <p:spPr>
          <a:xfrm>
            <a:off x="588263" y="4863594"/>
            <a:ext cx="10229200" cy="1329595"/>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C:\dev\test&gt; git config user.name “&lt;YOUR NAME&gt;”</a:t>
            </a:r>
            <a:br>
              <a:rPr lang="en-US" sz="1600" i="1" dirty="0">
                <a:solidFill>
                  <a:srgbClr val="FFFFFF"/>
                </a:solidFill>
              </a:rPr>
            </a:br>
            <a:r>
              <a:rPr lang="en-US" sz="1600" i="1" dirty="0">
                <a:solidFill>
                  <a:srgbClr val="FFFFFF"/>
                </a:solidFill>
              </a:rPr>
              <a:t>C:\dev\test&gt; git config </a:t>
            </a:r>
            <a:r>
              <a:rPr lang="en-US" sz="1600" i="1" dirty="0" err="1">
                <a:solidFill>
                  <a:srgbClr val="FFFFFF"/>
                </a:solidFill>
              </a:rPr>
              <a:t>user.email</a:t>
            </a:r>
            <a:r>
              <a:rPr lang="en-US" sz="1600" i="1" dirty="0">
                <a:solidFill>
                  <a:srgbClr val="FFFFFF"/>
                </a:solidFill>
              </a:rPr>
              <a:t> “&lt;YOUR EMAIL&gt;”</a:t>
            </a:r>
            <a:br>
              <a:rPr lang="en-US" sz="1600" i="1" dirty="0">
                <a:solidFill>
                  <a:srgbClr val="FFFFFF"/>
                </a:solidFill>
              </a:rPr>
            </a:br>
            <a:r>
              <a:rPr lang="en-US" sz="1600" i="1" dirty="0">
                <a:solidFill>
                  <a:srgbClr val="FFFFFF"/>
                </a:solidFill>
              </a:rPr>
              <a:t>C:\dev\test&gt; git config </a:t>
            </a:r>
            <a:r>
              <a:rPr lang="en-US" sz="1600" i="1" dirty="0" err="1">
                <a:solidFill>
                  <a:srgbClr val="FFFFFF"/>
                </a:solidFill>
              </a:rPr>
              <a:t>credential.username</a:t>
            </a:r>
            <a:r>
              <a:rPr lang="en-US" sz="1600" i="1" dirty="0">
                <a:solidFill>
                  <a:srgbClr val="FFFFFF"/>
                </a:solidFill>
              </a:rPr>
              <a:t> “&lt;YOUR USER NAME&gt;”</a:t>
            </a:r>
            <a:br>
              <a:rPr lang="en-US" sz="1600" i="1" dirty="0">
                <a:solidFill>
                  <a:srgbClr val="FFFFFF"/>
                </a:solidFill>
              </a:rPr>
            </a:br>
            <a:br>
              <a:rPr lang="en-US" sz="1600" i="1" dirty="0">
                <a:solidFill>
                  <a:srgbClr val="FFFFFF"/>
                </a:solidFill>
              </a:rPr>
            </a:br>
            <a:br>
              <a:rPr lang="en-US" sz="1600" i="1" dirty="0">
                <a:solidFill>
                  <a:srgbClr val="FFFFFF"/>
                </a:solidFill>
              </a:rPr>
            </a:br>
            <a:endParaRPr lang="en-US" sz="1600" i="1" dirty="0">
              <a:solidFill>
                <a:srgbClr val="FFFFFF"/>
              </a:solidFill>
            </a:endParaRPr>
          </a:p>
        </p:txBody>
      </p:sp>
    </p:spTree>
    <p:extLst>
      <p:ext uri="{BB962C8B-B14F-4D97-AF65-F5344CB8AC3E}">
        <p14:creationId xmlns:p14="http://schemas.microsoft.com/office/powerpoint/2010/main" val="4194494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t>
            </a:r>
            <a:r>
              <a:rPr lang="en-US" sz="2000" spc="0" dirty="0" err="1">
                <a:solidFill>
                  <a:schemeClr val="accent1"/>
                </a:solidFill>
              </a:rPr>
              <a:t>Github</a:t>
            </a:r>
            <a:r>
              <a:rPr lang="en-US" sz="2000" spc="0" dirty="0">
                <a:solidFill>
                  <a:schemeClr val="accent1"/>
                </a:solidFill>
              </a:rPr>
              <a:t> Account (cont’d)</a:t>
            </a:r>
            <a:br>
              <a:rPr lang="en-US" sz="3200" dirty="0"/>
            </a:br>
            <a:endParaRPr lang="en-US" sz="2400" dirty="0"/>
          </a:p>
        </p:txBody>
      </p:sp>
      <p:pic>
        <p:nvPicPr>
          <p:cNvPr id="2" name="Picture 8" descr="GitHub Logo, symbol, meaning, history, PNG, brand">
            <a:extLst>
              <a:ext uri="{FF2B5EF4-FFF2-40B4-BE49-F238E27FC236}">
                <a16:creationId xmlns:a16="http://schemas.microsoft.com/office/drawing/2014/main" id="{F0268FC6-B6F9-28A9-498A-71DADD39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3286" y="171727"/>
            <a:ext cx="1269364" cy="11913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99CD4B-6FB6-BEEF-1ADF-BA99556EE018}"/>
              </a:ext>
            </a:extLst>
          </p:cNvPr>
          <p:cNvSpPr txBox="1"/>
          <p:nvPr/>
        </p:nvSpPr>
        <p:spPr>
          <a:xfrm>
            <a:off x="588263" y="1403763"/>
            <a:ext cx="6980434" cy="400110"/>
          </a:xfrm>
          <a:prstGeom prst="rect">
            <a:avLst/>
          </a:prstGeom>
          <a:noFill/>
        </p:spPr>
        <p:txBody>
          <a:bodyPr wrap="square" lIns="0">
            <a:spAutoFit/>
          </a:bodyPr>
          <a:lstStyle/>
          <a:p>
            <a:r>
              <a:rPr lang="en-GB" sz="2000" dirty="0">
                <a:latin typeface="+mj-lt"/>
              </a:rPr>
              <a:t>4. Update the README.md file and save the update </a:t>
            </a:r>
            <a:endParaRPr lang="en-GB" dirty="0">
              <a:latin typeface="+mj-lt"/>
            </a:endParaRPr>
          </a:p>
        </p:txBody>
      </p:sp>
      <p:sp>
        <p:nvSpPr>
          <p:cNvPr id="7" name="TextBox 6">
            <a:extLst>
              <a:ext uri="{FF2B5EF4-FFF2-40B4-BE49-F238E27FC236}">
                <a16:creationId xmlns:a16="http://schemas.microsoft.com/office/drawing/2014/main" id="{58B6F1CD-D903-A864-1C3A-FCA8A6DC88D2}"/>
              </a:ext>
            </a:extLst>
          </p:cNvPr>
          <p:cNvSpPr txBox="1"/>
          <p:nvPr/>
        </p:nvSpPr>
        <p:spPr>
          <a:xfrm>
            <a:off x="588263" y="1812581"/>
            <a:ext cx="10229200" cy="1551194"/>
          </a:xfrm>
          <a:prstGeom prst="rect">
            <a:avLst/>
          </a:prstGeom>
          <a:noFill/>
        </p:spPr>
        <p:txBody>
          <a:bodyPr wrap="square" lIns="0" tIns="0" rIns="0" bIns="0" rtlCol="0" anchor="t" anchorCtr="0">
            <a:spAutoFit/>
          </a:bodyPr>
          <a:lstStyle/>
          <a:p>
            <a:pPr defTabSz="914367">
              <a:lnSpc>
                <a:spcPct val="90000"/>
              </a:lnSpc>
              <a:spcAft>
                <a:spcPts val="600"/>
              </a:spcAft>
            </a:pPr>
            <a:r>
              <a:rPr lang="en-US" sz="1600" i="1" dirty="0">
                <a:solidFill>
                  <a:srgbClr val="FFFFFF"/>
                </a:solidFill>
              </a:rPr>
              <a:t>C:\dev\test&gt; notepad README.md</a:t>
            </a:r>
            <a:br>
              <a:rPr lang="en-US" sz="1600" i="1" dirty="0">
                <a:solidFill>
                  <a:srgbClr val="FFFFFF"/>
                </a:solidFill>
              </a:rPr>
            </a:br>
            <a:r>
              <a:rPr lang="en-US" sz="1600" i="1" dirty="0">
                <a:solidFill>
                  <a:srgbClr val="FFFFFF"/>
                </a:solidFill>
              </a:rPr>
              <a:t>C:\dev\test&gt; git add README.md</a:t>
            </a:r>
            <a:br>
              <a:rPr lang="en-US" sz="1600" i="1" dirty="0">
                <a:solidFill>
                  <a:srgbClr val="FFFFFF"/>
                </a:solidFill>
              </a:rPr>
            </a:br>
            <a:r>
              <a:rPr lang="en-US" sz="1600" i="1" dirty="0">
                <a:solidFill>
                  <a:srgbClr val="FFFFFF"/>
                </a:solidFill>
              </a:rPr>
              <a:t>C:\dev\test&gt; git commit –m “update README.md”</a:t>
            </a:r>
            <a:br>
              <a:rPr lang="en-US" sz="1600" i="1" dirty="0">
                <a:solidFill>
                  <a:srgbClr val="FFFFFF"/>
                </a:solidFill>
              </a:rPr>
            </a:br>
            <a:r>
              <a:rPr lang="en-US" sz="1600" i="1" dirty="0">
                <a:solidFill>
                  <a:srgbClr val="FFFFFF"/>
                </a:solidFill>
              </a:rPr>
              <a:t>C:\dev\test&gt; git push</a:t>
            </a:r>
            <a:br>
              <a:rPr lang="en-US" sz="1600" i="1" dirty="0">
                <a:solidFill>
                  <a:srgbClr val="FFFFFF"/>
                </a:solidFill>
              </a:rPr>
            </a:br>
            <a:br>
              <a:rPr lang="en-US" sz="1600" i="1" dirty="0">
                <a:solidFill>
                  <a:srgbClr val="FFFFFF"/>
                </a:solidFill>
              </a:rPr>
            </a:br>
            <a:br>
              <a:rPr lang="en-US" sz="1600" i="1" dirty="0">
                <a:solidFill>
                  <a:srgbClr val="FFFFFF"/>
                </a:solidFill>
              </a:rPr>
            </a:br>
            <a:endParaRPr lang="en-US" sz="1600" i="1" dirty="0">
              <a:solidFill>
                <a:srgbClr val="FFFFFF"/>
              </a:solidFill>
            </a:endParaRPr>
          </a:p>
        </p:txBody>
      </p:sp>
      <p:pic>
        <p:nvPicPr>
          <p:cNvPr id="8" name="Picture 7">
            <a:extLst>
              <a:ext uri="{FF2B5EF4-FFF2-40B4-BE49-F238E27FC236}">
                <a16:creationId xmlns:a16="http://schemas.microsoft.com/office/drawing/2014/main" id="{3763C1B6-2492-DB5A-2DB6-1BFFB05380D2}"/>
              </a:ext>
            </a:extLst>
          </p:cNvPr>
          <p:cNvPicPr>
            <a:picLocks noChangeAspect="1"/>
          </p:cNvPicPr>
          <p:nvPr/>
        </p:nvPicPr>
        <p:blipFill>
          <a:blip r:embed="rId4"/>
          <a:stretch>
            <a:fillRect/>
          </a:stretch>
        </p:blipFill>
        <p:spPr>
          <a:xfrm>
            <a:off x="3295382" y="3177766"/>
            <a:ext cx="3126790" cy="2673633"/>
          </a:xfrm>
          <a:prstGeom prst="rect">
            <a:avLst/>
          </a:prstGeom>
        </p:spPr>
      </p:pic>
      <p:pic>
        <p:nvPicPr>
          <p:cNvPr id="12" name="Picture 11">
            <a:extLst>
              <a:ext uri="{FF2B5EF4-FFF2-40B4-BE49-F238E27FC236}">
                <a16:creationId xmlns:a16="http://schemas.microsoft.com/office/drawing/2014/main" id="{ACF60A76-135F-6EA9-F44E-5365496FC9CF}"/>
              </a:ext>
            </a:extLst>
          </p:cNvPr>
          <p:cNvPicPr>
            <a:picLocks noChangeAspect="1"/>
          </p:cNvPicPr>
          <p:nvPr/>
        </p:nvPicPr>
        <p:blipFill>
          <a:blip r:embed="rId5"/>
          <a:stretch>
            <a:fillRect/>
          </a:stretch>
        </p:blipFill>
        <p:spPr>
          <a:xfrm>
            <a:off x="8998007" y="3177766"/>
            <a:ext cx="3107373" cy="3550502"/>
          </a:xfrm>
          <a:prstGeom prst="rect">
            <a:avLst/>
          </a:prstGeom>
        </p:spPr>
      </p:pic>
      <p:pic>
        <p:nvPicPr>
          <p:cNvPr id="14" name="Picture 13">
            <a:extLst>
              <a:ext uri="{FF2B5EF4-FFF2-40B4-BE49-F238E27FC236}">
                <a16:creationId xmlns:a16="http://schemas.microsoft.com/office/drawing/2014/main" id="{9FBFCD9B-4473-A9BC-2C87-0EB9C4996FBE}"/>
              </a:ext>
            </a:extLst>
          </p:cNvPr>
          <p:cNvPicPr>
            <a:picLocks noChangeAspect="1"/>
          </p:cNvPicPr>
          <p:nvPr/>
        </p:nvPicPr>
        <p:blipFill>
          <a:blip r:embed="rId6"/>
          <a:stretch>
            <a:fillRect/>
          </a:stretch>
        </p:blipFill>
        <p:spPr>
          <a:xfrm>
            <a:off x="6504313" y="1774796"/>
            <a:ext cx="2411553" cy="4956772"/>
          </a:xfrm>
          <a:prstGeom prst="rect">
            <a:avLst/>
          </a:prstGeom>
        </p:spPr>
      </p:pic>
    </p:spTree>
    <p:extLst>
      <p:ext uri="{BB962C8B-B14F-4D97-AF65-F5344CB8AC3E}">
        <p14:creationId xmlns:p14="http://schemas.microsoft.com/office/powerpoint/2010/main" val="2742891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941CB466-748E-F0C8-F71B-C46E3E0C96DC}"/>
              </a:ext>
            </a:extLst>
          </p:cNvPr>
          <p:cNvSpPr>
            <a:spLocks noGrp="1"/>
          </p:cNvSpPr>
          <p:nvPr>
            <p:ph type="title"/>
          </p:nvPr>
        </p:nvSpPr>
        <p:spPr>
          <a:xfrm>
            <a:off x="588263" y="457200"/>
            <a:ext cx="9610179" cy="1169551"/>
          </a:xfrm>
        </p:spPr>
        <p:txBody>
          <a:bodyPr/>
          <a:lstStyle/>
          <a:p>
            <a:r>
              <a:rPr lang="en-US" sz="3200" dirty="0"/>
              <a:t>Prepare your environment</a:t>
            </a:r>
            <a:br>
              <a:rPr lang="en-US" sz="3200" dirty="0"/>
            </a:br>
            <a:r>
              <a:rPr lang="en-US" sz="2000" spc="0" dirty="0">
                <a:solidFill>
                  <a:schemeClr val="accent1"/>
                </a:solidFill>
              </a:rPr>
              <a:t>Create an Azure Free Account</a:t>
            </a:r>
            <a:br>
              <a:rPr lang="en-US" sz="3200" dirty="0"/>
            </a:br>
            <a:endParaRPr lang="en-US" sz="2400" dirty="0"/>
          </a:p>
        </p:txBody>
      </p:sp>
      <p:sp>
        <p:nvSpPr>
          <p:cNvPr id="44" name="TextBox 43">
            <a:extLst>
              <a:ext uri="{FF2B5EF4-FFF2-40B4-BE49-F238E27FC236}">
                <a16:creationId xmlns:a16="http://schemas.microsoft.com/office/drawing/2014/main" id="{5363447F-3F7C-F165-A3E8-72DD4D85CBC1}"/>
              </a:ext>
            </a:extLst>
          </p:cNvPr>
          <p:cNvSpPr txBox="1"/>
          <p:nvPr/>
        </p:nvSpPr>
        <p:spPr>
          <a:xfrm>
            <a:off x="616851" y="1687802"/>
            <a:ext cx="7902460" cy="400110"/>
          </a:xfrm>
          <a:prstGeom prst="rect">
            <a:avLst/>
          </a:prstGeom>
          <a:noFill/>
        </p:spPr>
        <p:txBody>
          <a:bodyPr wrap="square" lIns="0">
            <a:spAutoFit/>
          </a:bodyPr>
          <a:lstStyle/>
          <a:p>
            <a:r>
              <a:rPr lang="en-GB" sz="2000" dirty="0">
                <a:latin typeface="+mj-lt"/>
              </a:rPr>
              <a:t>Open the </a:t>
            </a:r>
            <a:r>
              <a:rPr lang="en-GB" sz="2000" dirty="0" err="1">
                <a:latin typeface="+mj-lt"/>
              </a:rPr>
              <a:t>url</a:t>
            </a:r>
            <a:r>
              <a:rPr lang="en-GB" sz="2000" dirty="0">
                <a:latin typeface="+mj-lt"/>
              </a:rPr>
              <a:t> below to create an Azure Free Account </a:t>
            </a:r>
            <a:endParaRPr lang="en-GB" dirty="0">
              <a:latin typeface="+mj-lt"/>
            </a:endParaRPr>
          </a:p>
        </p:txBody>
      </p:sp>
      <p:sp>
        <p:nvSpPr>
          <p:cNvPr id="45" name="TextBox 44">
            <a:extLst>
              <a:ext uri="{FF2B5EF4-FFF2-40B4-BE49-F238E27FC236}">
                <a16:creationId xmlns:a16="http://schemas.microsoft.com/office/drawing/2014/main" id="{71A4A1B6-0EEF-7533-C7C5-D62E9B7A77EA}"/>
              </a:ext>
            </a:extLst>
          </p:cNvPr>
          <p:cNvSpPr txBox="1"/>
          <p:nvPr/>
        </p:nvSpPr>
        <p:spPr>
          <a:xfrm>
            <a:off x="616851" y="2160212"/>
            <a:ext cx="6010286" cy="664797"/>
          </a:xfrm>
          <a:prstGeom prst="rect">
            <a:avLst/>
          </a:prstGeom>
          <a:noFill/>
        </p:spPr>
        <p:txBody>
          <a:bodyPr wrap="square" lIns="0" tIns="0" rIns="0" bIns="0" rtlCol="0" anchor="t" anchorCtr="0">
            <a:spAutoFit/>
          </a:bodyPr>
          <a:lstStyle/>
          <a:p>
            <a:pPr defTabSz="914367">
              <a:lnSpc>
                <a:spcPct val="90000"/>
              </a:lnSpc>
              <a:spcAft>
                <a:spcPts val="600"/>
              </a:spcAft>
            </a:pPr>
            <a:r>
              <a:rPr lang="en-US" sz="1600" dirty="0">
                <a:solidFill>
                  <a:srgbClr val="FFFFFF"/>
                </a:solidFill>
                <a:hlinkClick r:id="rId3"/>
              </a:rPr>
              <a:t>https://azure.microsoft.com/en-us/free/</a:t>
            </a:r>
            <a:r>
              <a:rPr lang="en-US" sz="1600" dirty="0">
                <a:solidFill>
                  <a:srgbClr val="FFFFFF"/>
                </a:solidFill>
              </a:rPr>
              <a:t> </a:t>
            </a:r>
            <a:br>
              <a:rPr lang="en-US" sz="1600" dirty="0">
                <a:solidFill>
                  <a:srgbClr val="FFFFFF"/>
                </a:solidFill>
              </a:rPr>
            </a:br>
            <a:br>
              <a:rPr lang="en-US" sz="1600" dirty="0">
                <a:solidFill>
                  <a:srgbClr val="FFFFFF"/>
                </a:solidFill>
              </a:rPr>
            </a:br>
            <a:r>
              <a:rPr lang="en-US" sz="1600" dirty="0">
                <a:solidFill>
                  <a:srgbClr val="FFFFFF"/>
                </a:solidFill>
              </a:rPr>
              <a:t>Follow the steps to create the Azure Free Account </a:t>
            </a:r>
          </a:p>
        </p:txBody>
      </p:sp>
    </p:spTree>
    <p:extLst>
      <p:ext uri="{BB962C8B-B14F-4D97-AF65-F5344CB8AC3E}">
        <p14:creationId xmlns:p14="http://schemas.microsoft.com/office/powerpoint/2010/main" val="2184709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2_Unified Edge EBC Deck">
  <a:themeElements>
    <a:clrScheme name="Edge to Cloud EBC">
      <a:dk1>
        <a:srgbClr val="000000"/>
      </a:dk1>
      <a:lt1>
        <a:srgbClr val="FFFFFF"/>
      </a:lt1>
      <a:dk2>
        <a:srgbClr val="3C3C41"/>
      </a:dk2>
      <a:lt2>
        <a:srgbClr val="F2F2F2"/>
      </a:lt2>
      <a:accent1>
        <a:srgbClr val="0078D3"/>
      </a:accent1>
      <a:accent2>
        <a:srgbClr val="50E6FF"/>
      </a:accent2>
      <a:accent3>
        <a:srgbClr val="243A5E"/>
      </a:accent3>
      <a:accent4>
        <a:srgbClr val="8661C5"/>
      </a:accent4>
      <a:accent5>
        <a:srgbClr val="757579"/>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4.xml><?xml version="1.0" encoding="utf-8"?>
<a:theme xmlns:a="http://schemas.openxmlformats.org/drawingml/2006/main" name="9-51108_IoT_in_Action_Tour_FY20_Whi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_in_Action_FY20_Template_16x9.potx" id="{5940CD3D-9819-490A-81DB-8A0EA1FD121C}" vid="{508CC659-CE70-42FA-B903-DA70BF28728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Lior Kamrat</DisplayName>
        <AccountId>30</AccountId>
        <AccountType/>
      </UserInfo>
      <UserInfo>
        <DisplayName>Megha Tiwari</DisplayName>
        <AccountId>52</AccountId>
        <AccountType/>
      </UserInfo>
      <UserInfo>
        <DisplayName>John Chien</DisplayName>
        <AccountId>49</AccountId>
        <AccountType/>
      </UserInfo>
      <UserInfo>
        <DisplayName>Martin Tuip</DisplayName>
        <AccountId>15</AccountId>
        <AccountType/>
      </UserInfo>
      <UserInfo>
        <DisplayName>Louise Conroy (Prime 8 LLC)</DisplayName>
        <AccountId>11</AccountId>
        <AccountType/>
      </UserInfo>
      <UserInfo>
        <DisplayName>Skip Chilcott (PRIME 8 LLC)</DisplayName>
        <AccountId>53</AccountId>
        <AccountType/>
      </UserInfo>
      <UserInfo>
        <DisplayName>Lindsey Miller</DisplayName>
        <AccountId>40</AccountId>
        <AccountType/>
      </UserInfo>
    </SharedWithUsers>
    <TaxCatchAll xmlns="230e9df3-be65-4c73-a93b-d1236ebd677e" xsi:nil="true"/>
    <lcf76f155ced4ddcb4097134ff3c332f xmlns="07c5dfa0-33a3-47dd-bfb7-87fb96739115">
      <Terms xmlns="http://schemas.microsoft.com/office/infopath/2007/PartnerControls"/>
    </lcf76f155ced4ddcb4097134ff3c332f>
    <test xmlns="07c5dfa0-33a3-47dd-bfb7-87fb96739115" xsi:nil="true"/>
    <Time xmlns="07c5dfa0-33a3-47dd-bfb7-87fb96739115" xsi:nil="true"/>
    <Status xmlns="07c5dfa0-33a3-47dd-bfb7-87fb96739115" xsi:nil="true"/>
    <Date xmlns="07c5dfa0-33a3-47dd-bfb7-87fb9673911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14AD6C-0CF5-4A5D-9751-FC195B5A610E}">
  <ds:schemaRefs>
    <ds:schemaRef ds:uri="07c5dfa0-33a3-47dd-bfb7-87fb96739115"/>
    <ds:schemaRef ds:uri="http://purl.org/dc/term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230e9df3-be65-4c73-a93b-d1236ebd677e"/>
    <ds:schemaRef ds:uri="b1c3d6fc-5689-40cc-899d-3b916b4ff5bf"/>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A0757709-D2DB-4BD8-B5D4-3F94AFF87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8DBCE5-267A-46DF-BCB6-80D4FC464EA5}">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4787</TotalTime>
  <Words>8474</Words>
  <Application>Microsoft Office PowerPoint</Application>
  <PresentationFormat>Widescreen</PresentationFormat>
  <Paragraphs>674</Paragraphs>
  <Slides>29</Slides>
  <Notes>29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Arial</vt:lpstr>
      <vt:lpstr>Calibri</vt:lpstr>
      <vt:lpstr>Consolas</vt:lpstr>
      <vt:lpstr>Lucida Console</vt:lpstr>
      <vt:lpstr>Segoe UI</vt:lpstr>
      <vt:lpstr>Segoe UI Semibold</vt:lpstr>
      <vt:lpstr>Söhne</vt:lpstr>
      <vt:lpstr>Wingdings</vt:lpstr>
      <vt:lpstr>1_Black Template</vt:lpstr>
      <vt:lpstr>2_Unified Edge EBC Deck</vt:lpstr>
      <vt:lpstr>Azure 1</vt:lpstr>
      <vt:lpstr>9-51108_IoT_in_Action_Tour_FY20_White</vt:lpstr>
      <vt:lpstr>Hello World Week </vt:lpstr>
      <vt:lpstr>Get Started  with Hello World!</vt:lpstr>
      <vt:lpstr>Agenda</vt:lpstr>
      <vt:lpstr>Prepare your environment Install Visual Studio Code </vt:lpstr>
      <vt:lpstr>Prepare your environment Install Git Client </vt:lpstr>
      <vt:lpstr>Prepare your environment Create Github Account </vt:lpstr>
      <vt:lpstr>Prepare your environment Create Github Account (cont’d) </vt:lpstr>
      <vt:lpstr>Prepare your environment Create Github Account (cont’d) </vt:lpstr>
      <vt:lpstr>Prepare your environment Create an Azure Free Account </vt:lpstr>
      <vt:lpstr>Programming Languages C Overview </vt:lpstr>
      <vt:lpstr>Programming Languages Python Overview </vt:lpstr>
      <vt:lpstr>Programming Languages Java Overview </vt:lpstr>
      <vt:lpstr>Programming Languages C# Overview </vt:lpstr>
      <vt:lpstr>Programming Languages HTML/Javascript Overview </vt:lpstr>
      <vt:lpstr>Programming Languages Overview </vt:lpstr>
      <vt:lpstr>C Language Create your first program </vt:lpstr>
      <vt:lpstr>C Language Optimize your program size </vt:lpstr>
      <vt:lpstr>C Language Create your first program </vt:lpstr>
      <vt:lpstr>C Language Create your second program </vt:lpstr>
      <vt:lpstr>C Language Create your third program </vt:lpstr>
      <vt:lpstr>C Language Create your third program </vt:lpstr>
      <vt:lpstr>C Language Create your fourth program </vt:lpstr>
      <vt:lpstr>C Language Create your fifth program </vt:lpstr>
      <vt:lpstr>C Language Create your sixth program </vt:lpstr>
      <vt:lpstr>C Language Create your sixth program (cont’d) </vt:lpstr>
      <vt:lpstr>C Language Resources </vt:lpstr>
      <vt:lpstr>Python Language Install the compiler, linker, builder </vt:lpstr>
      <vt:lpstr>Java Language Install the compiler, linker, builder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 Week</dc:title>
  <dc:creator/>
  <cp:lastModifiedBy>Frédéric Le Coquil</cp:lastModifiedBy>
  <cp:revision>22</cp:revision>
  <dcterms:created xsi:type="dcterms:W3CDTF">2023-06-26T18:02:05Z</dcterms:created>
  <dcterms:modified xsi:type="dcterms:W3CDTF">2024-06-24T15:03:11Z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0x010100D86D235E0236944CB2D0154C00AD9253</vt:lpwstr>
  </property>
</Properties>
</file>